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81" r:id="rId6"/>
    <p:sldId id="262" r:id="rId7"/>
    <p:sldId id="282" r:id="rId8"/>
    <p:sldId id="263" r:id="rId9"/>
    <p:sldId id="264" r:id="rId10"/>
    <p:sldId id="283" r:id="rId11"/>
    <p:sldId id="265" r:id="rId12"/>
    <p:sldId id="284" r:id="rId13"/>
    <p:sldId id="285" r:id="rId14"/>
    <p:sldId id="266" r:id="rId15"/>
    <p:sldId id="287" r:id="rId16"/>
    <p:sldId id="286" r:id="rId17"/>
    <p:sldId id="267" r:id="rId18"/>
    <p:sldId id="288" r:id="rId19"/>
    <p:sldId id="268" r:id="rId20"/>
    <p:sldId id="269" r:id="rId21"/>
    <p:sldId id="289" r:id="rId22"/>
    <p:sldId id="270" r:id="rId23"/>
    <p:sldId id="290" r:id="rId24"/>
    <p:sldId id="271" r:id="rId25"/>
    <p:sldId id="272" r:id="rId26"/>
    <p:sldId id="291" r:id="rId27"/>
    <p:sldId id="273" r:id="rId28"/>
    <p:sldId id="292" r:id="rId29"/>
    <p:sldId id="274" r:id="rId30"/>
    <p:sldId id="276" r:id="rId31"/>
    <p:sldId id="277" r:id="rId32"/>
    <p:sldId id="280" r:id="rId33"/>
    <p:sldId id="278" r:id="rId34"/>
    <p:sldId id="279" r:id="rId35"/>
    <p:sldId id="258" r:id="rId3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72D702-D649-44DB-B6C4-65E935247EA2}"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s-CO"/>
        </a:p>
      </dgm:t>
    </dgm:pt>
    <dgm:pt modelId="{DB182118-7AE1-44B4-9B01-79FF7A45D64D}">
      <dgm:prSet custT="1"/>
      <dgm:spPr>
        <a:solidFill>
          <a:srgbClr val="FF0000">
            <a:alpha val="50000"/>
          </a:srgbClr>
        </a:solidFill>
      </dgm:spPr>
      <dgm:t>
        <a:bodyPr/>
        <a:lstStyle/>
        <a:p>
          <a:pPr rtl="0"/>
          <a:r>
            <a:rPr lang="es-CO" sz="4400" dirty="0" smtClean="0">
              <a:latin typeface="Algerian" pitchFamily="82" charset="0"/>
            </a:rPr>
            <a:t>es necesario que</a:t>
          </a:r>
        </a:p>
        <a:p>
          <a:pPr rtl="0"/>
          <a:r>
            <a:rPr lang="es-CO" sz="4400" dirty="0" smtClean="0">
              <a:latin typeface="Algerian" pitchFamily="82" charset="0"/>
            </a:rPr>
            <a:t> él </a:t>
          </a:r>
        </a:p>
        <a:p>
          <a:pPr rtl="0"/>
          <a:r>
            <a:rPr lang="es-CO" sz="4400" dirty="0" smtClean="0">
              <a:latin typeface="Algerian" pitchFamily="82" charset="0"/>
            </a:rPr>
            <a:t>crezca</a:t>
          </a:r>
          <a:endParaRPr lang="es-CO" sz="4400" dirty="0">
            <a:latin typeface="Algerian" pitchFamily="82" charset="0"/>
          </a:endParaRPr>
        </a:p>
      </dgm:t>
    </dgm:pt>
    <dgm:pt modelId="{4D916659-C169-4ABD-B220-41660174F704}" type="parTrans" cxnId="{4E69F6B2-0606-48E8-81A4-5AA4ED3C89A9}">
      <dgm:prSet/>
      <dgm:spPr/>
      <dgm:t>
        <a:bodyPr/>
        <a:lstStyle/>
        <a:p>
          <a:endParaRPr lang="es-CO"/>
        </a:p>
      </dgm:t>
    </dgm:pt>
    <dgm:pt modelId="{932F1177-DBBE-4A52-8E29-FDE692881333}" type="sibTrans" cxnId="{4E69F6B2-0606-48E8-81A4-5AA4ED3C89A9}">
      <dgm:prSet/>
      <dgm:spPr/>
      <dgm:t>
        <a:bodyPr/>
        <a:lstStyle/>
        <a:p>
          <a:endParaRPr lang="es-CO"/>
        </a:p>
      </dgm:t>
    </dgm:pt>
    <dgm:pt modelId="{F2D6D8E5-E565-4CE2-ADA0-0789711DD53F}" type="pres">
      <dgm:prSet presAssocID="{DF72D702-D649-44DB-B6C4-65E935247EA2}" presName="compositeShape" presStyleCnt="0">
        <dgm:presLayoutVars>
          <dgm:chMax val="7"/>
          <dgm:dir/>
          <dgm:resizeHandles val="exact"/>
        </dgm:presLayoutVars>
      </dgm:prSet>
      <dgm:spPr/>
      <dgm:t>
        <a:bodyPr/>
        <a:lstStyle/>
        <a:p>
          <a:endParaRPr lang="es-CO"/>
        </a:p>
      </dgm:t>
    </dgm:pt>
    <dgm:pt modelId="{F77D1A42-AE24-4BFC-B821-D90566025AC5}" type="pres">
      <dgm:prSet presAssocID="{DB182118-7AE1-44B4-9B01-79FF7A45D64D}" presName="circ1TxSh" presStyleLbl="vennNode1" presStyleIdx="0" presStyleCnt="1" custScaleX="244490"/>
      <dgm:spPr/>
      <dgm:t>
        <a:bodyPr/>
        <a:lstStyle/>
        <a:p>
          <a:endParaRPr lang="es-CO"/>
        </a:p>
      </dgm:t>
    </dgm:pt>
  </dgm:ptLst>
  <dgm:cxnLst>
    <dgm:cxn modelId="{4E69F6B2-0606-48E8-81A4-5AA4ED3C89A9}" srcId="{DF72D702-D649-44DB-B6C4-65E935247EA2}" destId="{DB182118-7AE1-44B4-9B01-79FF7A45D64D}" srcOrd="0" destOrd="0" parTransId="{4D916659-C169-4ABD-B220-41660174F704}" sibTransId="{932F1177-DBBE-4A52-8E29-FDE692881333}"/>
    <dgm:cxn modelId="{BF844369-4BC4-4357-B00C-FC03A2067EEF}" type="presOf" srcId="{DF72D702-D649-44DB-B6C4-65E935247EA2}" destId="{F2D6D8E5-E565-4CE2-ADA0-0789711DD53F}" srcOrd="0" destOrd="0" presId="urn:microsoft.com/office/officeart/2005/8/layout/venn1"/>
    <dgm:cxn modelId="{CE1633E4-4013-4B42-ACCE-9E4E032A9927}" type="presOf" srcId="{DB182118-7AE1-44B4-9B01-79FF7A45D64D}" destId="{F77D1A42-AE24-4BFC-B821-D90566025AC5}" srcOrd="0" destOrd="0" presId="urn:microsoft.com/office/officeart/2005/8/layout/venn1"/>
    <dgm:cxn modelId="{8974188D-7AF7-410E-BDBF-D01976533705}" type="presParOf" srcId="{F2D6D8E5-E565-4CE2-ADA0-0789711DD53F}" destId="{F77D1A42-AE24-4BFC-B821-D90566025AC5}"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7D1A42-AE24-4BFC-B821-D90566025AC5}">
      <dsp:nvSpPr>
        <dsp:cNvPr id="0" name=""/>
        <dsp:cNvSpPr/>
      </dsp:nvSpPr>
      <dsp:spPr>
        <a:xfrm>
          <a:off x="101075" y="0"/>
          <a:ext cx="7570249" cy="3096343"/>
        </a:xfrm>
        <a:prstGeom prst="ellipse">
          <a:avLst/>
        </a:prstGeom>
        <a:solidFill>
          <a:srgbClr val="FF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955800" rtl="0">
            <a:lnSpc>
              <a:spcPct val="90000"/>
            </a:lnSpc>
            <a:spcBef>
              <a:spcPct val="0"/>
            </a:spcBef>
            <a:spcAft>
              <a:spcPct val="35000"/>
            </a:spcAft>
          </a:pPr>
          <a:r>
            <a:rPr lang="es-CO" sz="4400" kern="1200" dirty="0" smtClean="0">
              <a:latin typeface="Algerian" pitchFamily="82" charset="0"/>
            </a:rPr>
            <a:t>es necesario que</a:t>
          </a:r>
        </a:p>
        <a:p>
          <a:pPr lvl="0" algn="ctr" defTabSz="1955800" rtl="0">
            <a:lnSpc>
              <a:spcPct val="90000"/>
            </a:lnSpc>
            <a:spcBef>
              <a:spcPct val="0"/>
            </a:spcBef>
            <a:spcAft>
              <a:spcPct val="35000"/>
            </a:spcAft>
          </a:pPr>
          <a:r>
            <a:rPr lang="es-CO" sz="4400" kern="1200" dirty="0" smtClean="0">
              <a:latin typeface="Algerian" pitchFamily="82" charset="0"/>
            </a:rPr>
            <a:t> él </a:t>
          </a:r>
        </a:p>
        <a:p>
          <a:pPr lvl="0" algn="ctr" defTabSz="1955800" rtl="0">
            <a:lnSpc>
              <a:spcPct val="90000"/>
            </a:lnSpc>
            <a:spcBef>
              <a:spcPct val="0"/>
            </a:spcBef>
            <a:spcAft>
              <a:spcPct val="35000"/>
            </a:spcAft>
          </a:pPr>
          <a:r>
            <a:rPr lang="es-CO" sz="4400" kern="1200" dirty="0" smtClean="0">
              <a:latin typeface="Algerian" pitchFamily="82" charset="0"/>
            </a:rPr>
            <a:t>crezca</a:t>
          </a:r>
          <a:endParaRPr lang="es-CO" sz="4400" kern="1200" dirty="0">
            <a:latin typeface="Algerian" pitchFamily="82" charset="0"/>
          </a:endParaRPr>
        </a:p>
      </dsp:txBody>
      <dsp:txXfrm>
        <a:off x="1209712" y="453449"/>
        <a:ext cx="5352975" cy="2189445"/>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31/07/2014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Diagrama"/>
          <p:cNvGraphicFramePr/>
          <p:nvPr>
            <p:extLst>
              <p:ext uri="{D42A27DB-BD31-4B8C-83A1-F6EECF244321}">
                <p14:modId xmlns:p14="http://schemas.microsoft.com/office/powerpoint/2010/main" val="15917621"/>
              </p:ext>
            </p:extLst>
          </p:nvPr>
        </p:nvGraphicFramePr>
        <p:xfrm>
          <a:off x="611560" y="116632"/>
          <a:ext cx="7772400" cy="30963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Subtítulo"/>
          <p:cNvSpPr>
            <a:spLocks noGrp="1"/>
          </p:cNvSpPr>
          <p:nvPr>
            <p:ph type="subTitle" idx="1"/>
          </p:nvPr>
        </p:nvSpPr>
        <p:spPr>
          <a:xfrm>
            <a:off x="971600" y="4149080"/>
            <a:ext cx="6768752" cy="2160240"/>
          </a:xfrm>
        </p:spPr>
        <p:txBody>
          <a:bodyPr>
            <a:noAutofit/>
          </a:bodyPr>
          <a:lstStyle/>
          <a:p>
            <a:r>
              <a:rPr lang="es-CO" sz="4400" b="1" dirty="0" smtClean="0">
                <a:solidFill>
                  <a:schemeClr val="tx1"/>
                </a:solidFill>
              </a:rPr>
              <a:t>Texto base: </a:t>
            </a:r>
          </a:p>
          <a:p>
            <a:r>
              <a:rPr lang="es-CO" sz="6600" b="1" dirty="0" smtClean="0">
                <a:solidFill>
                  <a:srgbClr val="FF0000"/>
                </a:solidFill>
              </a:rPr>
              <a:t>San Juan 3:30</a:t>
            </a:r>
            <a:endParaRPr lang="es-CO" sz="6600" b="1" dirty="0">
              <a:solidFill>
                <a:srgbClr val="FF0000"/>
              </a:solidFill>
            </a:endParaRPr>
          </a:p>
        </p:txBody>
      </p:sp>
    </p:spTree>
    <p:extLst>
      <p:ext uri="{BB962C8B-B14F-4D97-AF65-F5344CB8AC3E}">
        <p14:creationId xmlns:p14="http://schemas.microsoft.com/office/powerpoint/2010/main" val="209521735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engu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548680"/>
            <a:ext cx="8352928" cy="5832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07867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rot="20970472">
            <a:off x="376095" y="575346"/>
            <a:ext cx="4762872" cy="3640656"/>
          </a:xfrm>
        </p:spPr>
        <p:txBody>
          <a:bodyPr>
            <a:normAutofit fontScale="92500" lnSpcReduction="10000"/>
          </a:bodyPr>
          <a:lstStyle/>
          <a:p>
            <a:pPr marL="0" indent="0" algn="ctr">
              <a:buNone/>
            </a:pPr>
            <a:r>
              <a:rPr lang="es-CO" sz="4400" dirty="0" smtClean="0"/>
              <a:t>El Diccionario define la palabra «menguar» como: «</a:t>
            </a:r>
            <a:r>
              <a:rPr lang="es-CO" sz="4400" dirty="0" smtClean="0">
                <a:latin typeface="Agency FB" pitchFamily="34" charset="0"/>
              </a:rPr>
              <a:t>Disminuir </a:t>
            </a:r>
            <a:r>
              <a:rPr lang="es-CO" sz="4400" dirty="0">
                <a:latin typeface="Agency FB" pitchFamily="34" charset="0"/>
              </a:rPr>
              <a:t>el tamaño, cantidad, calidad o valor de una </a:t>
            </a:r>
            <a:r>
              <a:rPr lang="es-CO" sz="4400" dirty="0" smtClean="0">
                <a:latin typeface="Agency FB" pitchFamily="34" charset="0"/>
              </a:rPr>
              <a:t>cosa</a:t>
            </a:r>
            <a:r>
              <a:rPr lang="es-CO" sz="4400" dirty="0" smtClean="0"/>
              <a:t>»</a:t>
            </a:r>
            <a:endParaRPr lang="es-CO" sz="44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956431">
            <a:off x="5167382" y="467515"/>
            <a:ext cx="3114545" cy="2701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rot="21063035">
            <a:off x="125398" y="3846222"/>
            <a:ext cx="8895658" cy="2308324"/>
          </a:xfrm>
          <a:prstGeom prst="rect">
            <a:avLst/>
          </a:prstGeom>
          <a:solidFill>
            <a:schemeClr val="accent4">
              <a:lumMod val="20000"/>
              <a:lumOff val="80000"/>
            </a:schemeClr>
          </a:solidFill>
        </p:spPr>
        <p:txBody>
          <a:bodyPr wrap="square">
            <a:spAutoFit/>
          </a:bodyPr>
          <a:lstStyle/>
          <a:p>
            <a:r>
              <a:rPr lang="es-CO" dirty="0"/>
              <a:t> </a:t>
            </a:r>
            <a:r>
              <a:rPr lang="es-CO" sz="2400" dirty="0"/>
              <a:t>Con seguridad, nunca se han pronunciado palabras más llenas de humildad, de sumisión y de abnegación que las de Juan en esta ocasión.  Cuando estaba en la plenitud de su vida y de su ministerio, se lo llama a retirarse y a dejar su lugar a otros.  Ciertamente, “entre los que nacen de mujer no se ha levantado otro mayor que Juan el Bautista” </a:t>
            </a:r>
            <a:r>
              <a:rPr lang="es-CO" sz="2400" dirty="0" smtClean="0"/>
              <a:t> dijo Jesús en </a:t>
            </a:r>
            <a:r>
              <a:rPr lang="es-CO" sz="2400" u="sng" dirty="0" smtClean="0"/>
              <a:t>(Mat.11:11</a:t>
            </a:r>
            <a:r>
              <a:rPr lang="es-CO" sz="2400" dirty="0"/>
              <a:t>).</a:t>
            </a:r>
            <a:r>
              <a:rPr lang="es-CO" sz="2400" u="sng" dirty="0"/>
              <a:t> </a:t>
            </a:r>
          </a:p>
        </p:txBody>
      </p:sp>
    </p:spTree>
    <p:extLst>
      <p:ext uri="{BB962C8B-B14F-4D97-AF65-F5344CB8AC3E}">
        <p14:creationId xmlns:p14="http://schemas.microsoft.com/office/powerpoint/2010/main" val="226830997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858000"/>
          </a:xfrm>
          <a:blipFill>
            <a:blip r:embed="rId2"/>
            <a:tile tx="0" ty="0" sx="100000" sy="100000" flip="none" algn="tl"/>
          </a:blipFill>
        </p:spPr>
        <p:txBody>
          <a:bodyPr>
            <a:normAutofit fontScale="92500" lnSpcReduction="10000"/>
          </a:bodyPr>
          <a:lstStyle/>
          <a:p>
            <a:pPr marL="0" indent="0" algn="ctr">
              <a:buNone/>
            </a:pPr>
            <a:r>
              <a:rPr lang="es-CO" dirty="0" smtClean="0"/>
              <a:t>En </a:t>
            </a:r>
            <a:r>
              <a:rPr lang="es-CO" dirty="0" smtClean="0">
                <a:solidFill>
                  <a:srgbClr val="FF0000"/>
                </a:solidFill>
              </a:rPr>
              <a:t>Números 14:10-19 </a:t>
            </a:r>
            <a:r>
              <a:rPr lang="es-CO" dirty="0" smtClean="0"/>
              <a:t>aparece el siguiente registro: Pero </a:t>
            </a:r>
            <a:r>
              <a:rPr lang="es-CO" dirty="0"/>
              <a:t>como toda la comunidad hablaba de apedrearlos, la gloria del Señor se manifestó en la Tienda, frente a todos los israelitas. </a:t>
            </a:r>
            <a:endParaRPr lang="es-CO" dirty="0" smtClean="0"/>
          </a:p>
          <a:p>
            <a:pPr marL="0" indent="0" algn="ctr">
              <a:buNone/>
            </a:pPr>
            <a:endParaRPr lang="es-CO" dirty="0"/>
          </a:p>
          <a:p>
            <a:pPr marL="0" indent="0" algn="ctr">
              <a:buNone/>
            </a:pPr>
            <a:r>
              <a:rPr lang="es-CO" dirty="0" smtClean="0"/>
              <a:t>11 </a:t>
            </a:r>
            <a:r>
              <a:rPr lang="es-CO" dirty="0"/>
              <a:t>Entonces el Señor le dijo a Moisés:</a:t>
            </a:r>
          </a:p>
          <a:p>
            <a:pPr marL="0" indent="0" algn="ctr">
              <a:buNone/>
            </a:pPr>
            <a:r>
              <a:rPr lang="es-CO" dirty="0" smtClean="0">
                <a:latin typeface="Agency FB" pitchFamily="34" charset="0"/>
              </a:rPr>
              <a:t>¿</a:t>
            </a:r>
            <a:r>
              <a:rPr lang="es-CO" dirty="0">
                <a:latin typeface="Agency FB" pitchFamily="34" charset="0"/>
              </a:rPr>
              <a:t>Hasta cuándo esta gente me seguirá menospreciando? ¿Hasta cuándo se negarán a creer en mí, a pesar de todas las maravillas que he hecho entre ellos? 12 Voy a enviarles una plaga que los destruya, </a:t>
            </a:r>
            <a:r>
              <a:rPr lang="es-CO" u="sng" dirty="0">
                <a:latin typeface="Agency FB" pitchFamily="34" charset="0"/>
              </a:rPr>
              <a:t>pero de ti haré un pueblo más grande y fuerte que ellos</a:t>
            </a:r>
            <a:r>
              <a:rPr lang="es-CO" dirty="0">
                <a:latin typeface="Agency FB" pitchFamily="34" charset="0"/>
              </a:rPr>
              <a:t>.</a:t>
            </a:r>
          </a:p>
          <a:p>
            <a:pPr marL="0" indent="0" algn="ctr">
              <a:buNone/>
            </a:pPr>
            <a:endParaRPr lang="es-CO" dirty="0" smtClean="0"/>
          </a:p>
          <a:p>
            <a:pPr marL="0" indent="0" algn="ctr">
              <a:buNone/>
            </a:pPr>
            <a:r>
              <a:rPr lang="es-CO" dirty="0" smtClean="0"/>
              <a:t>13 </a:t>
            </a:r>
            <a:r>
              <a:rPr lang="es-CO" dirty="0"/>
              <a:t>Moisés le argumentó al Señor :</a:t>
            </a:r>
          </a:p>
          <a:p>
            <a:pPr marL="0" indent="0" algn="ctr">
              <a:buNone/>
            </a:pPr>
            <a:r>
              <a:rPr lang="es-CO" dirty="0" smtClean="0"/>
              <a:t>¡</a:t>
            </a:r>
            <a:r>
              <a:rPr lang="es-CO" dirty="0">
                <a:latin typeface="Agency FB" pitchFamily="34" charset="0"/>
              </a:rPr>
              <a:t>Recuerda que fuiste tú quien con tu poder sacaste de Egipto a este pueblo! Cuando los egipcios se enteren de lo ocurrido</a:t>
            </a:r>
            <a:r>
              <a:rPr lang="es-CO" dirty="0"/>
              <a:t>, </a:t>
            </a:r>
          </a:p>
        </p:txBody>
      </p:sp>
    </p:spTree>
    <p:extLst>
      <p:ext uri="{BB962C8B-B14F-4D97-AF65-F5344CB8AC3E}">
        <p14:creationId xmlns:p14="http://schemas.microsoft.com/office/powerpoint/2010/main" val="42194045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858000"/>
          </a:xfrm>
          <a:blipFill>
            <a:blip r:embed="rId2"/>
            <a:tile tx="0" ty="0" sx="100000" sy="100000" flip="none" algn="tl"/>
          </a:blipFill>
        </p:spPr>
        <p:txBody>
          <a:bodyPr>
            <a:normAutofit fontScale="92500" lnSpcReduction="10000"/>
          </a:bodyPr>
          <a:lstStyle/>
          <a:p>
            <a:pPr marL="0" indent="0" algn="ctr">
              <a:buNone/>
            </a:pPr>
            <a:r>
              <a:rPr lang="es-CO" dirty="0"/>
              <a:t>14 </a:t>
            </a:r>
            <a:r>
              <a:rPr lang="es-CO" dirty="0">
                <a:latin typeface="Agency FB" pitchFamily="34" charset="0"/>
              </a:rPr>
              <a:t>se lo contarán a los habitantes de este país, quienes ya saben que tú, Señor, estás en medio de este pueblo. También saben que a ti, Señor, se te ha visto cara a cara; que tu nube reposa sobre tu pueblo, y que eres tú quien los guía, de día con la columna de nube y de noche con la columna de fuego. 15 De manera que, si matas a todo este pueblo, las naciones que han oído hablar de tu fama dirán: 16“El Señor no fue capaz de llevar a este pueblo a la tierra que juró darles, ¡y acabó matándolos en el desierto</a:t>
            </a:r>
            <a:r>
              <a:rPr lang="es-CO" dirty="0"/>
              <a:t>!”</a:t>
            </a:r>
          </a:p>
          <a:p>
            <a:pPr marL="0" indent="0">
              <a:buNone/>
            </a:pPr>
            <a:endParaRPr lang="es-CO" dirty="0" smtClean="0"/>
          </a:p>
          <a:p>
            <a:pPr marL="0" indent="0" algn="ctr">
              <a:buNone/>
            </a:pPr>
            <a:r>
              <a:rPr lang="es-CO" dirty="0" smtClean="0">
                <a:latin typeface="Agency FB" pitchFamily="34" charset="0"/>
              </a:rPr>
              <a:t>17»Ahora</a:t>
            </a:r>
            <a:r>
              <a:rPr lang="es-CO" dirty="0">
                <a:latin typeface="Agency FB" pitchFamily="34" charset="0"/>
              </a:rPr>
              <a:t>, Señor, ¡deja sentir tu poder! Tú mismo has dicho 18 que eres lento para la ira y grande en amor, y que aunque perdonas la maldad y la rebeldía, jamás dejas impune al culpable, sino que castigas la maldad de los padres en sus hijos, nietos, bisnietos y tataranietos. 19 </a:t>
            </a:r>
            <a:r>
              <a:rPr lang="es-CO" u="sng" dirty="0">
                <a:latin typeface="Agency FB" pitchFamily="34" charset="0"/>
              </a:rPr>
              <a:t>Por tu gran amor, te suplico que perdones la maldad de este pueblo, tal como lo has venido perdonando desde que salió de Egipto</a:t>
            </a:r>
            <a:r>
              <a:rPr lang="es-CO" dirty="0">
                <a:latin typeface="Agency FB" pitchFamily="34" charset="0"/>
              </a:rPr>
              <a:t>.</a:t>
            </a:r>
          </a:p>
          <a:p>
            <a:endParaRPr lang="es-CO" dirty="0">
              <a:latin typeface="Agency FB" pitchFamily="34" charset="0"/>
            </a:endParaRPr>
          </a:p>
        </p:txBody>
      </p:sp>
    </p:spTree>
    <p:extLst>
      <p:ext uri="{BB962C8B-B14F-4D97-AF65-F5344CB8AC3E}">
        <p14:creationId xmlns:p14="http://schemas.microsoft.com/office/powerpoint/2010/main" val="337016533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a:solidFill>
            <a:schemeClr val="accent3">
              <a:lumMod val="60000"/>
              <a:lumOff val="40000"/>
            </a:schemeClr>
          </a:solidFill>
        </p:spPr>
        <p:txBody>
          <a:bodyPr/>
          <a:lstStyle/>
          <a:p>
            <a:r>
              <a:rPr lang="es-CO" b="1" dirty="0">
                <a:latin typeface="Agency FB" pitchFamily="34" charset="0"/>
              </a:rPr>
              <a:t>Introducción:</a:t>
            </a:r>
          </a:p>
        </p:txBody>
      </p:sp>
      <p:sp>
        <p:nvSpPr>
          <p:cNvPr id="3" name="2 Marcador de contenido"/>
          <p:cNvSpPr>
            <a:spLocks noGrp="1"/>
          </p:cNvSpPr>
          <p:nvPr>
            <p:ph idx="1"/>
          </p:nvPr>
        </p:nvSpPr>
        <p:spPr>
          <a:xfrm>
            <a:off x="457200" y="1600200"/>
            <a:ext cx="8229600" cy="5257800"/>
          </a:xfrm>
          <a:gradFill>
            <a:gsLst>
              <a:gs pos="0">
                <a:srgbClr val="FFEFD1"/>
              </a:gs>
              <a:gs pos="64999">
                <a:srgbClr val="F0EBD5"/>
              </a:gs>
              <a:gs pos="100000">
                <a:srgbClr val="D1C39F"/>
              </a:gs>
            </a:gsLst>
            <a:lin ang="5400000" scaled="0"/>
          </a:gradFill>
        </p:spPr>
        <p:txBody>
          <a:bodyPr>
            <a:normAutofit/>
          </a:bodyPr>
          <a:lstStyle/>
          <a:p>
            <a:pPr marL="0" indent="0">
              <a:buNone/>
            </a:pPr>
            <a:r>
              <a:rPr lang="es-CO" dirty="0" smtClean="0"/>
              <a:t>Una </a:t>
            </a:r>
            <a:r>
              <a:rPr lang="es-CO" dirty="0"/>
              <a:t>de las cosas que debe de entender la iglesia para ser reconocida por Dios </a:t>
            </a:r>
            <a:r>
              <a:rPr lang="es-CO" dirty="0" smtClean="0"/>
              <a:t>como su pueblo </a:t>
            </a:r>
            <a:r>
              <a:rPr lang="es-CO" dirty="0"/>
              <a:t>verdadero es que Dios no la ha llamado para si misma sino para ser una fuerza de salvación. </a:t>
            </a:r>
            <a:endParaRPr lang="es-CO" dirty="0" smtClean="0"/>
          </a:p>
          <a:p>
            <a:pPr marL="0" indent="0">
              <a:buNone/>
            </a:pPr>
            <a:r>
              <a:rPr lang="es-CO" dirty="0" smtClean="0"/>
              <a:t>La </a:t>
            </a:r>
            <a:r>
              <a:rPr lang="es-CO" dirty="0"/>
              <a:t>iglesia ha sido beneficiada por Dios con su amor y su misericordia pero no para que pelee por si misma sino para que se convierta en un ejercito de salvación que pelee las batallas de su Dios. </a:t>
            </a:r>
          </a:p>
        </p:txBody>
      </p:sp>
    </p:spTree>
    <p:extLst>
      <p:ext uri="{BB962C8B-B14F-4D97-AF65-F5344CB8AC3E}">
        <p14:creationId xmlns:p14="http://schemas.microsoft.com/office/powerpoint/2010/main" val="36571678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2132856"/>
          </a:xfrm>
          <a:blipFill>
            <a:blip r:embed="rId2"/>
            <a:tile tx="0" ty="0" sx="100000" sy="100000" flip="none" algn="tl"/>
          </a:blipFill>
        </p:spPr>
        <p:txBody>
          <a:bodyPr>
            <a:normAutofit fontScale="92500" lnSpcReduction="20000"/>
          </a:bodyPr>
          <a:lstStyle/>
          <a:p>
            <a:pPr marL="0" indent="0" algn="ctr">
              <a:buNone/>
            </a:pPr>
            <a:r>
              <a:rPr lang="es-CO" dirty="0" smtClean="0"/>
              <a:t>En este tema la Palabra De Dios esta </a:t>
            </a:r>
            <a:r>
              <a:rPr lang="es-CO" dirty="0"/>
              <a:t>convocando al pueblo y sensibilizarlo al llamamiento divino, porque Dios va a acompañar a </a:t>
            </a:r>
            <a:r>
              <a:rPr lang="es-CO" dirty="0" smtClean="0"/>
              <a:t>su </a:t>
            </a:r>
            <a:r>
              <a:rPr lang="es-CO" dirty="0"/>
              <a:t>iglesia que este conforme a su </a:t>
            </a:r>
            <a:r>
              <a:rPr lang="es-CO" dirty="0" smtClean="0"/>
              <a:t>llamado para que </a:t>
            </a:r>
            <a:r>
              <a:rPr lang="es-CO" dirty="0"/>
              <a:t>cumpla sus objetivos. </a:t>
            </a:r>
            <a:endParaRPr lang="es-CO" dirty="0" smtClean="0"/>
          </a:p>
        </p:txBody>
      </p:sp>
      <p:sp>
        <p:nvSpPr>
          <p:cNvPr id="4" name="3 Rectángulo"/>
          <p:cNvSpPr/>
          <p:nvPr/>
        </p:nvSpPr>
        <p:spPr>
          <a:xfrm>
            <a:off x="470992" y="2618401"/>
            <a:ext cx="5256584" cy="3785652"/>
          </a:xfrm>
          <a:prstGeom prst="rect">
            <a:avLst/>
          </a:prstGeom>
        </p:spPr>
        <p:txBody>
          <a:bodyPr wrap="square">
            <a:spAutoFit/>
          </a:bodyPr>
          <a:lstStyle/>
          <a:p>
            <a:pPr algn="ctr"/>
            <a:r>
              <a:rPr lang="es-CO" sz="2400" b="1" dirty="0"/>
              <a:t>Dios nos ha retado a que nos congreguemos todos los días en nuestros hogares para realizar el culto familiar, para que el renuevo no sea mas que una prolongación de lo que estos días estamos haciendo, que sea la continuación de la batalla y el alcance de la victoria que Dios </a:t>
            </a:r>
            <a:r>
              <a:rPr lang="es-CO" sz="2400" b="1" dirty="0" smtClean="0"/>
              <a:t>dará a los que perseveran en </a:t>
            </a:r>
            <a:r>
              <a:rPr lang="es-CO" sz="2400" b="1" dirty="0"/>
              <a:t>Él. Pensando en la gloria de Dios </a:t>
            </a:r>
            <a:r>
              <a:rPr lang="es-CO" sz="2400" b="1" dirty="0" smtClean="0"/>
              <a:t>y </a:t>
            </a:r>
            <a:r>
              <a:rPr lang="es-CO" sz="2400" b="1" dirty="0"/>
              <a:t>no en la </a:t>
            </a:r>
            <a:r>
              <a:rPr lang="es-CO" sz="2400" b="1" dirty="0" smtClean="0"/>
              <a:t>nuestra.</a:t>
            </a:r>
            <a:endParaRPr lang="es-CO" sz="2400"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2618400"/>
            <a:ext cx="2944738" cy="3785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471200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3861048"/>
          </a:xfrm>
          <a:blipFill>
            <a:blip r:embed="rId2"/>
            <a:tile tx="0" ty="0" sx="100000" sy="100000" flip="none" algn="tl"/>
          </a:blipFill>
        </p:spPr>
        <p:txBody>
          <a:bodyPr>
            <a:normAutofit fontScale="85000" lnSpcReduction="20000"/>
          </a:bodyPr>
          <a:lstStyle/>
          <a:p>
            <a:r>
              <a:rPr lang="es-CO" dirty="0" smtClean="0"/>
              <a:t>En </a:t>
            </a:r>
            <a:r>
              <a:rPr lang="es-CO" dirty="0"/>
              <a:t>esta </a:t>
            </a:r>
            <a:r>
              <a:rPr lang="es-CO" dirty="0" smtClean="0"/>
              <a:t>meditación </a:t>
            </a:r>
            <a:r>
              <a:rPr lang="es-CO" dirty="0"/>
              <a:t>veremos como hay un hombre que no piensa en él sino en la gloria de Dios, y aunque </a:t>
            </a:r>
            <a:r>
              <a:rPr lang="es-CO" dirty="0" smtClean="0"/>
              <a:t>Él </a:t>
            </a:r>
            <a:r>
              <a:rPr lang="es-CO" dirty="0"/>
              <a:t>le ofrece algo que cualquiera hubiese aceptado. Dios le ofrece ser más grande, tener una descendencia mejor. Dios ya estaba cansado de ese pueblo porque lo habían menospreciado.  </a:t>
            </a:r>
            <a:endParaRPr lang="es-CO" dirty="0" smtClean="0"/>
          </a:p>
          <a:p>
            <a:pPr marL="0" indent="0">
              <a:buNone/>
            </a:pPr>
            <a:r>
              <a:rPr lang="es-CO" dirty="0" smtClean="0"/>
              <a:t>¿</a:t>
            </a:r>
            <a:r>
              <a:rPr lang="es-CO" dirty="0"/>
              <a:t>Cuántos no fueran felices ante tales ofertas? Si Dios nos ofreciera cambiar las cosas que están o que tenemos por algo mejor, fácilmente caeríamos ante la oferta porque es el mismo Dios el que ofrece tales cosas. </a:t>
            </a:r>
            <a:endParaRPr lang="es-CO" dirty="0" smtClean="0"/>
          </a:p>
        </p:txBody>
      </p:sp>
      <p:sp>
        <p:nvSpPr>
          <p:cNvPr id="4" name="3 Rectángulo"/>
          <p:cNvSpPr/>
          <p:nvPr/>
        </p:nvSpPr>
        <p:spPr>
          <a:xfrm>
            <a:off x="395536" y="4293096"/>
            <a:ext cx="5976664" cy="2246769"/>
          </a:xfrm>
          <a:prstGeom prst="rect">
            <a:avLst/>
          </a:prstGeom>
        </p:spPr>
        <p:txBody>
          <a:bodyPr wrap="square">
            <a:spAutoFit/>
          </a:bodyPr>
          <a:lstStyle/>
          <a:p>
            <a:r>
              <a:rPr lang="es-CO" sz="2800" dirty="0"/>
              <a:t>A Moisés se le acerca el mismo Dios que lo había llamado desde la zarza, el mismo Dios que inicio todo sacándolos de Egipto; no era el faraón  ni era nadie </a:t>
            </a:r>
            <a:r>
              <a:rPr lang="es-CO" sz="2800" dirty="0" smtClean="0"/>
              <a:t>mas, </a:t>
            </a:r>
            <a:r>
              <a:rPr lang="es-CO" sz="2800" dirty="0"/>
              <a:t>sino Dios.</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4033867"/>
            <a:ext cx="2520280"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421938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b="1" dirty="0">
                <a:latin typeface="Agency FB" pitchFamily="34" charset="0"/>
              </a:rPr>
              <a:t>Pensar en la gloria de Dios a pesar de las acusaciones</a:t>
            </a:r>
          </a:p>
        </p:txBody>
      </p:sp>
      <p:sp>
        <p:nvSpPr>
          <p:cNvPr id="3" name="2 Marcador de contenido"/>
          <p:cNvSpPr>
            <a:spLocks noGrp="1"/>
          </p:cNvSpPr>
          <p:nvPr>
            <p:ph idx="1"/>
          </p:nvPr>
        </p:nvSpPr>
        <p:spPr>
          <a:xfrm>
            <a:off x="457200" y="1600200"/>
            <a:ext cx="8229600" cy="5257800"/>
          </a:xfrm>
          <a:blipFill>
            <a:blip r:embed="rId2"/>
            <a:tile tx="0" ty="0" sx="100000" sy="100000" flip="none" algn="tl"/>
          </a:blipFill>
        </p:spPr>
        <p:txBody>
          <a:bodyPr>
            <a:normAutofit lnSpcReduction="10000"/>
          </a:bodyPr>
          <a:lstStyle/>
          <a:p>
            <a:pPr marL="0" indent="0" algn="ctr">
              <a:buNone/>
            </a:pPr>
            <a:r>
              <a:rPr lang="es-CO" b="1" dirty="0" smtClean="0">
                <a:solidFill>
                  <a:srgbClr val="FF0000"/>
                </a:solidFill>
              </a:rPr>
              <a:t>Núm.14: 1-9</a:t>
            </a:r>
            <a:r>
              <a:rPr lang="es-CO" dirty="0" smtClean="0"/>
              <a:t>. Aquella </a:t>
            </a:r>
            <a:r>
              <a:rPr lang="es-CO" dirty="0"/>
              <a:t>noche toda la comunidad israelita se puso a gritar y a llorar. 2 En sus murmuraciones contra Moisés y Aarón, la comunidad decía: </a:t>
            </a:r>
            <a:endParaRPr lang="es-CO" dirty="0" smtClean="0"/>
          </a:p>
          <a:p>
            <a:pPr marL="0" indent="0" algn="ctr">
              <a:buNone/>
            </a:pPr>
            <a:r>
              <a:rPr lang="es-CO" dirty="0" smtClean="0"/>
              <a:t>«¡</a:t>
            </a:r>
            <a:r>
              <a:rPr lang="es-CO" dirty="0">
                <a:latin typeface="Agency FB" pitchFamily="34" charset="0"/>
              </a:rPr>
              <a:t>Cómo quisiéramos haber muerto en Egipto! ¡Más nos valdría morir en este desierto! </a:t>
            </a:r>
            <a:r>
              <a:rPr lang="es-CO" dirty="0" smtClean="0">
                <a:latin typeface="Agency FB" pitchFamily="34" charset="0"/>
              </a:rPr>
              <a:t>3 ¿</a:t>
            </a:r>
            <a:r>
              <a:rPr lang="es-CO" dirty="0">
                <a:latin typeface="Agency FB" pitchFamily="34" charset="0"/>
              </a:rPr>
              <a:t>Para qué nos ha traído el Señor a esta tierra? ¿Para morir atravesados por la espada, y que nuestras esposas y nuestros niños se conviertan en botín de guerra? ¿No sería mejor que volviéramos a Egipto</a:t>
            </a:r>
            <a:r>
              <a:rPr lang="es-CO" dirty="0" smtClean="0"/>
              <a:t>?»</a:t>
            </a:r>
          </a:p>
          <a:p>
            <a:pPr marL="0" indent="0" algn="ctr">
              <a:buNone/>
            </a:pPr>
            <a:r>
              <a:rPr lang="es-CO" dirty="0"/>
              <a:t> 4 Y unos a otros se decían: «¡</a:t>
            </a:r>
            <a:r>
              <a:rPr lang="es-CO" dirty="0">
                <a:latin typeface="Agency FB" pitchFamily="34" charset="0"/>
              </a:rPr>
              <a:t>Escojamos un cabecilla que nos lleve a Egipto</a:t>
            </a:r>
            <a:r>
              <a:rPr lang="es-CO" dirty="0" smtClean="0"/>
              <a:t>!»</a:t>
            </a:r>
            <a:endParaRPr lang="es-CO" dirty="0"/>
          </a:p>
        </p:txBody>
      </p:sp>
    </p:spTree>
    <p:extLst>
      <p:ext uri="{BB962C8B-B14F-4D97-AF65-F5344CB8AC3E}">
        <p14:creationId xmlns:p14="http://schemas.microsoft.com/office/powerpoint/2010/main" val="250711725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858000"/>
          </a:xfrm>
          <a:blipFill>
            <a:blip r:embed="rId2"/>
            <a:tile tx="0" ty="0" sx="100000" sy="100000" flip="none" algn="tl"/>
          </a:blipFill>
        </p:spPr>
        <p:txBody>
          <a:bodyPr>
            <a:normAutofit lnSpcReduction="10000"/>
          </a:bodyPr>
          <a:lstStyle/>
          <a:p>
            <a:pPr marL="0" indent="0" algn="ctr">
              <a:buNone/>
            </a:pPr>
            <a:r>
              <a:rPr lang="es-CO" dirty="0"/>
              <a:t>5 Entonces Moisés y Aarón cayeron rostro en tierra ante toda la comunidad israelita. 6 Allí estaban también Josué hijo de Nun y Caleb hijo de Jefone, los cuales habían participado en la exploración de la tierra. Ambos se rasgaron las vestiduras en señal de duelo 7 y le dijeron a toda la comunidad israelita:</a:t>
            </a:r>
          </a:p>
          <a:p>
            <a:pPr marL="0" indent="0" algn="ctr">
              <a:buNone/>
            </a:pPr>
            <a:r>
              <a:rPr lang="es-CO" dirty="0" smtClean="0">
                <a:latin typeface="Agency FB" pitchFamily="34" charset="0"/>
              </a:rPr>
              <a:t>«La </a:t>
            </a:r>
            <a:r>
              <a:rPr lang="es-CO" dirty="0">
                <a:latin typeface="Agency FB" pitchFamily="34" charset="0"/>
              </a:rPr>
              <a:t>tierra que recorrimos y exploramos es increíblemente buena. 8 Si el Señor se agrada de nosotros, nos hará entrar en ella. ¡Nos va a dar una tierra donde abundan la leche y la miel! 9 Así que no se rebelen contra el Señor ni tengan miedo de la gente que habita en esa tierra. ¡Ya son pan comido! No tienen quién los proteja, porque el Señor está de parte nuestra. Así que, ¡no les tengan miedo</a:t>
            </a:r>
            <a:r>
              <a:rPr lang="es-CO" dirty="0" smtClean="0">
                <a:latin typeface="Agency FB" pitchFamily="34" charset="0"/>
              </a:rPr>
              <a:t>!</a:t>
            </a:r>
            <a:r>
              <a:rPr lang="es-CO" dirty="0" smtClean="0"/>
              <a:t>»</a:t>
            </a:r>
            <a:endParaRPr lang="es-CO" dirty="0"/>
          </a:p>
          <a:p>
            <a:endParaRPr lang="es-CO" dirty="0"/>
          </a:p>
          <a:p>
            <a:endParaRPr lang="es-CO" dirty="0"/>
          </a:p>
        </p:txBody>
      </p:sp>
    </p:spTree>
    <p:extLst>
      <p:ext uri="{BB962C8B-B14F-4D97-AF65-F5344CB8AC3E}">
        <p14:creationId xmlns:p14="http://schemas.microsoft.com/office/powerpoint/2010/main" val="209343355"/>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858000"/>
          </a:xfrm>
          <a:blipFill>
            <a:blip r:embed="rId2"/>
            <a:tile tx="0" ty="0" sx="100000" sy="100000" flip="none" algn="tl"/>
          </a:blipFill>
        </p:spPr>
        <p:txBody>
          <a:bodyPr>
            <a:normAutofit fontScale="92500" lnSpcReduction="20000"/>
          </a:bodyPr>
          <a:lstStyle/>
          <a:p>
            <a:pPr marL="0" indent="0" algn="ctr">
              <a:buNone/>
            </a:pPr>
            <a:r>
              <a:rPr lang="es-CO" dirty="0"/>
              <a:t>No podremos considerarnos pueblo de Dios ni </a:t>
            </a:r>
            <a:r>
              <a:rPr lang="es-CO" dirty="0" smtClean="0"/>
              <a:t>auténticamente </a:t>
            </a:r>
            <a:r>
              <a:rPr lang="es-CO" dirty="0"/>
              <a:t>nacidos del Espíritu si no adoptamos las actitudes de estos líderes, que cuando los acusaban de muchas cosas ellos tienen actitudes de Dios. </a:t>
            </a:r>
            <a:endParaRPr lang="es-CO" dirty="0" smtClean="0"/>
          </a:p>
          <a:p>
            <a:pPr marL="0" indent="0" algn="ctr">
              <a:buNone/>
            </a:pPr>
            <a:r>
              <a:rPr lang="es-CO" dirty="0" smtClean="0"/>
              <a:t>La pregunta para nosotros hoy es: ¿</a:t>
            </a:r>
            <a:r>
              <a:rPr lang="es-CO" b="1" dirty="0" smtClean="0"/>
              <a:t>Cómo </a:t>
            </a:r>
            <a:r>
              <a:rPr lang="es-CO" b="1" dirty="0"/>
              <a:t>respondemos </a:t>
            </a:r>
            <a:r>
              <a:rPr lang="es-CO" b="1" dirty="0" smtClean="0"/>
              <a:t>ante </a:t>
            </a:r>
            <a:r>
              <a:rPr lang="es-CO" b="1" dirty="0"/>
              <a:t>aquellos que se burlan de nuestra vida cristiana</a:t>
            </a:r>
            <a:r>
              <a:rPr lang="es-CO" dirty="0"/>
              <a:t>? </a:t>
            </a:r>
            <a:endParaRPr lang="es-CO" dirty="0" smtClean="0"/>
          </a:p>
          <a:p>
            <a:pPr marL="0" indent="0" algn="ctr">
              <a:buNone/>
            </a:pPr>
            <a:r>
              <a:rPr lang="es-CO" dirty="0" smtClean="0"/>
              <a:t>Cuando</a:t>
            </a:r>
            <a:r>
              <a:rPr lang="es-CO" dirty="0"/>
              <a:t> Moisés y Aarón escucharon esto ellos se postraron delante del pueblo porque ya estaban a punto de regresar, todos querían regresar a Egipto y dejarlos solos, pero en ese momento cuando están a punto de quedar abandonados, cuando hasta los querían matar Dios se acerca a Moisés </a:t>
            </a:r>
            <a:r>
              <a:rPr lang="es-CO" dirty="0" smtClean="0"/>
              <a:t>diciendo: «</a:t>
            </a:r>
            <a:r>
              <a:rPr lang="es-CO" dirty="0" smtClean="0">
                <a:latin typeface="Agency FB" pitchFamily="34" charset="0"/>
              </a:rPr>
              <a:t>Yo </a:t>
            </a:r>
            <a:r>
              <a:rPr lang="es-CO" dirty="0">
                <a:latin typeface="Agency FB" pitchFamily="34" charset="0"/>
              </a:rPr>
              <a:t>los heriré de mortandad y los destruiré, </a:t>
            </a:r>
            <a:r>
              <a:rPr lang="es-CO" u="sng" dirty="0">
                <a:latin typeface="Agency FB" pitchFamily="34" charset="0"/>
              </a:rPr>
              <a:t>y a ti te pondré sobre gente más grande y más fuerte que </a:t>
            </a:r>
            <a:r>
              <a:rPr lang="es-CO" u="sng" dirty="0" smtClean="0">
                <a:latin typeface="Agency FB" pitchFamily="34" charset="0"/>
              </a:rPr>
              <a:t>ellos</a:t>
            </a:r>
            <a:r>
              <a:rPr lang="es-CO" dirty="0" smtClean="0"/>
              <a:t>» </a:t>
            </a:r>
            <a:r>
              <a:rPr lang="es-CO" b="1" dirty="0" smtClean="0">
                <a:solidFill>
                  <a:srgbClr val="FF0000"/>
                </a:solidFill>
              </a:rPr>
              <a:t>Núm.14:12. </a:t>
            </a:r>
            <a:endParaRPr lang="es-CO" b="1" dirty="0">
              <a:solidFill>
                <a:srgbClr val="FF0000"/>
              </a:solidFill>
            </a:endParaRPr>
          </a:p>
        </p:txBody>
      </p:sp>
    </p:spTree>
    <p:extLst>
      <p:ext uri="{BB962C8B-B14F-4D97-AF65-F5344CB8AC3E}">
        <p14:creationId xmlns:p14="http://schemas.microsoft.com/office/powerpoint/2010/main" val="14354718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4077072"/>
          </a:xfrm>
          <a:blipFill>
            <a:blip r:embed="rId2"/>
            <a:tile tx="0" ty="0" sx="100000" sy="100000" flip="none" algn="tl"/>
          </a:blipFill>
        </p:spPr>
        <p:txBody>
          <a:bodyPr>
            <a:normAutofit fontScale="85000" lnSpcReduction="10000"/>
          </a:bodyPr>
          <a:lstStyle/>
          <a:p>
            <a:pPr marL="0" indent="0" algn="ctr">
              <a:buNone/>
            </a:pPr>
            <a:r>
              <a:rPr lang="es-CO" dirty="0"/>
              <a:t>La frase “De ti” es muy </a:t>
            </a:r>
            <a:r>
              <a:rPr lang="es-CO" dirty="0" smtClean="0"/>
              <a:t>significativa porque</a:t>
            </a:r>
            <a:r>
              <a:rPr lang="es-CO" dirty="0"/>
              <a:t> Moisés no era considerado como parte del pueblo porque se había criado entre los egipcios, </a:t>
            </a:r>
            <a:r>
              <a:rPr lang="es-CO" dirty="0" smtClean="0"/>
              <a:t>en el palacio de Faraón, por </a:t>
            </a:r>
            <a:r>
              <a:rPr lang="es-CO" dirty="0"/>
              <a:t>esta razón el pueblo nunca lo acepto como parte de ellos</a:t>
            </a:r>
            <a:r>
              <a:rPr lang="es-CO" dirty="0" smtClean="0"/>
              <a:t>.</a:t>
            </a:r>
          </a:p>
          <a:p>
            <a:pPr marL="0" indent="0" algn="ctr">
              <a:buNone/>
            </a:pPr>
            <a:r>
              <a:rPr lang="es-CO" dirty="0" smtClean="0"/>
              <a:t>Lo que ellos no sabían </a:t>
            </a:r>
            <a:r>
              <a:rPr lang="es-CO" dirty="0"/>
              <a:t>era que </a:t>
            </a:r>
            <a:r>
              <a:rPr lang="es-CO" dirty="0" smtClean="0"/>
              <a:t> «</a:t>
            </a:r>
            <a:r>
              <a:rPr lang="es-CO" dirty="0" smtClean="0">
                <a:latin typeface="Agency FB" pitchFamily="34" charset="0"/>
              </a:rPr>
              <a:t>Por </a:t>
            </a:r>
            <a:r>
              <a:rPr lang="es-CO" dirty="0">
                <a:latin typeface="Agency FB" pitchFamily="34" charset="0"/>
              </a:rPr>
              <a:t>la fe Moisés, hecho ya </a:t>
            </a:r>
            <a:r>
              <a:rPr lang="es-CO" u="sng" dirty="0">
                <a:latin typeface="Agency FB" pitchFamily="34" charset="0"/>
              </a:rPr>
              <a:t>grande</a:t>
            </a:r>
            <a:r>
              <a:rPr lang="es-CO" dirty="0">
                <a:latin typeface="Agency FB" pitchFamily="34" charset="0"/>
              </a:rPr>
              <a:t>, </a:t>
            </a:r>
            <a:r>
              <a:rPr lang="es-CO" u="sng" dirty="0">
                <a:latin typeface="Agency FB" pitchFamily="34" charset="0"/>
              </a:rPr>
              <a:t>rehusó</a:t>
            </a:r>
            <a:r>
              <a:rPr lang="es-CO" dirty="0">
                <a:latin typeface="Agency FB" pitchFamily="34" charset="0"/>
              </a:rPr>
              <a:t> llamarse hijo de la hija de Faraón, </a:t>
            </a:r>
            <a:r>
              <a:rPr lang="es-CO" dirty="0" smtClean="0">
                <a:latin typeface="Agency FB" pitchFamily="34" charset="0"/>
              </a:rPr>
              <a:t>25 </a:t>
            </a:r>
            <a:r>
              <a:rPr lang="es-CO" u="sng" dirty="0">
                <a:latin typeface="Agency FB" pitchFamily="34" charset="0"/>
              </a:rPr>
              <a:t>escogiendo</a:t>
            </a:r>
            <a:r>
              <a:rPr lang="es-CO" dirty="0">
                <a:latin typeface="Agency FB" pitchFamily="34" charset="0"/>
              </a:rPr>
              <a:t> antes ser </a:t>
            </a:r>
            <a:r>
              <a:rPr lang="es-CO" b="1" u="sng" dirty="0">
                <a:latin typeface="Agency FB" pitchFamily="34" charset="0"/>
              </a:rPr>
              <a:t>maltratado</a:t>
            </a:r>
            <a:r>
              <a:rPr lang="es-CO" dirty="0">
                <a:latin typeface="Agency FB" pitchFamily="34" charset="0"/>
              </a:rPr>
              <a:t> con el pueblo de Dios, que gozar de los deleites temporales del </a:t>
            </a:r>
            <a:r>
              <a:rPr lang="es-CO" dirty="0" smtClean="0">
                <a:latin typeface="Agency FB" pitchFamily="34" charset="0"/>
              </a:rPr>
              <a:t>pecado 26 </a:t>
            </a:r>
            <a:r>
              <a:rPr lang="es-CO" dirty="0">
                <a:latin typeface="Agency FB" pitchFamily="34" charset="0"/>
              </a:rPr>
              <a:t>teniendo por mayores riquezas el vituperio de Cristo que los tesoros de los egipcios; porque tenía puesta la mirada en el galardón. </a:t>
            </a:r>
            <a:endParaRPr lang="es-CO" dirty="0" smtClean="0">
              <a:latin typeface="Agency FB" pitchFamily="34" charset="0"/>
            </a:endParaRPr>
          </a:p>
        </p:txBody>
      </p:sp>
      <p:sp>
        <p:nvSpPr>
          <p:cNvPr id="4" name="3 Rectángulo"/>
          <p:cNvSpPr/>
          <p:nvPr/>
        </p:nvSpPr>
        <p:spPr>
          <a:xfrm>
            <a:off x="251520" y="4365104"/>
            <a:ext cx="6624736" cy="2308324"/>
          </a:xfrm>
          <a:prstGeom prst="rect">
            <a:avLst/>
          </a:prstGeom>
        </p:spPr>
        <p:txBody>
          <a:bodyPr wrap="square">
            <a:spAutoFit/>
          </a:bodyPr>
          <a:lstStyle/>
          <a:p>
            <a:r>
              <a:rPr lang="es-CO" sz="2400" dirty="0"/>
              <a:t>27 Por la fe dejó a Egipto, no temiendo la ira del rey; porque se sostuvo como viendo al Invisible. 28 Por la fe celebró la pascua y la aspersión de la sangre, para que el que destruía a los primogénitos no los tocase a </a:t>
            </a:r>
            <a:r>
              <a:rPr lang="es-CO" sz="2400" b="1" u="sng" dirty="0" smtClean="0"/>
              <a:t>ELLOS</a:t>
            </a:r>
            <a:r>
              <a:rPr lang="es-CO" sz="2400" dirty="0" smtClean="0"/>
              <a:t>».</a:t>
            </a:r>
            <a:r>
              <a:rPr lang="es-CO" sz="2400" b="1" dirty="0">
                <a:solidFill>
                  <a:srgbClr val="FF0000"/>
                </a:solidFill>
              </a:rPr>
              <a:t>Heb.11:24-28.</a:t>
            </a:r>
            <a:r>
              <a:rPr lang="es-CO" sz="2400" dirty="0"/>
              <a:t> </a:t>
            </a:r>
            <a:r>
              <a:rPr lang="es-CO" sz="2400" dirty="0" smtClean="0"/>
              <a:t>Note que dos veces se menciona: «por la fe»</a:t>
            </a:r>
            <a:endParaRPr lang="es-CO"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256" y="4365104"/>
            <a:ext cx="2088232" cy="220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76724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ipe(down)">
                                      <p:cBhvr>
                                        <p:cTn id="1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212976"/>
            <a:ext cx="8229600" cy="3645024"/>
          </a:xfrm>
          <a:blipFill>
            <a:blip r:embed="rId2"/>
            <a:tile tx="0" ty="0" sx="100000" sy="100000" flip="none" algn="tl"/>
          </a:blipFill>
        </p:spPr>
        <p:txBody>
          <a:bodyPr>
            <a:normAutofit fontScale="85000" lnSpcReduction="10000"/>
          </a:bodyPr>
          <a:lstStyle/>
          <a:p>
            <a:pPr marL="0" indent="0" algn="ctr">
              <a:buNone/>
            </a:pPr>
            <a:r>
              <a:rPr lang="es-CO" dirty="0"/>
              <a:t> Moisés mientras todo el pueblo había sido esclavo el tenia una buena vida, mientras todos eran analfabetas el estudiaba en </a:t>
            </a:r>
            <a:r>
              <a:rPr lang="es-CO" dirty="0" smtClean="0"/>
              <a:t>la mejor universidad, pero nunca perdió su visión de exaltar a Dios.</a:t>
            </a:r>
          </a:p>
          <a:p>
            <a:pPr marL="0" indent="0" algn="ctr">
              <a:buNone/>
            </a:pPr>
            <a:r>
              <a:rPr lang="es-CO" dirty="0" smtClean="0"/>
              <a:t>Por </a:t>
            </a:r>
            <a:r>
              <a:rPr lang="es-CO" dirty="0"/>
              <a:t>esta razón Moisés tenia un gran problema de aceptación y aun cuando el regreso con la </a:t>
            </a:r>
            <a:r>
              <a:rPr lang="es-CO" dirty="0" smtClean="0"/>
              <a:t>misión que Dios le había encomendado, los </a:t>
            </a:r>
            <a:r>
              <a:rPr lang="es-CO" dirty="0"/>
              <a:t>que le reprochaban era su propio pueblo, diciendo: “</a:t>
            </a:r>
            <a:r>
              <a:rPr lang="es-CO" dirty="0">
                <a:latin typeface="Agency FB" pitchFamily="34" charset="0"/>
              </a:rPr>
              <a:t>y para que nos vienes a molestar</a:t>
            </a:r>
            <a:r>
              <a:rPr lang="es-CO" dirty="0" smtClean="0"/>
              <a:t>”, pero a pesar de este rechazo, amaba a su pueblo.</a:t>
            </a:r>
            <a:endParaRPr lang="es-CO" dirty="0"/>
          </a:p>
        </p:txBody>
      </p:sp>
      <p:sp>
        <p:nvSpPr>
          <p:cNvPr id="4" name="3 Rectángulo"/>
          <p:cNvSpPr/>
          <p:nvPr/>
        </p:nvSpPr>
        <p:spPr>
          <a:xfrm>
            <a:off x="321774" y="476671"/>
            <a:ext cx="6698498" cy="2246769"/>
          </a:xfrm>
          <a:prstGeom prst="rect">
            <a:avLst/>
          </a:prstGeom>
        </p:spPr>
        <p:txBody>
          <a:bodyPr wrap="square">
            <a:spAutoFit/>
          </a:bodyPr>
          <a:lstStyle/>
          <a:p>
            <a:pPr algn="ctr"/>
            <a:r>
              <a:rPr lang="es-CO" sz="2800" b="1" dirty="0"/>
              <a:t>Moisés siempre había dado muestras de estar a su favor, en cierta ocasión aun después de haber intervenido en defensa de un israelita otro le echa en cara esto</a:t>
            </a:r>
            <a:r>
              <a:rPr lang="es-CO" sz="2800" dirty="0"/>
              <a:t>:  Lea </a:t>
            </a:r>
            <a:r>
              <a:rPr lang="es-CO" sz="2800" b="1" dirty="0">
                <a:solidFill>
                  <a:srgbClr val="FF0000"/>
                </a:solidFill>
              </a:rPr>
              <a:t>Éxo.2:11-14.</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7374"/>
            <a:ext cx="2337141" cy="2845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82877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fontScale="90000"/>
          </a:bodyPr>
          <a:lstStyle/>
          <a:p>
            <a:r>
              <a:rPr lang="es-CO" dirty="0" smtClean="0"/>
              <a:t/>
            </a:r>
            <a:br>
              <a:rPr lang="es-CO" dirty="0" smtClean="0"/>
            </a:br>
            <a:r>
              <a:rPr lang="es-CO" b="1" i="1" dirty="0" smtClean="0">
                <a:latin typeface="Agency FB" pitchFamily="34" charset="0"/>
              </a:rPr>
              <a:t>El </a:t>
            </a:r>
            <a:r>
              <a:rPr lang="es-CO" b="1" i="1" dirty="0">
                <a:latin typeface="Agency FB" pitchFamily="34" charset="0"/>
              </a:rPr>
              <a:t>valor de honrar al Señor</a:t>
            </a:r>
            <a:br>
              <a:rPr lang="es-CO" b="1" i="1" dirty="0">
                <a:latin typeface="Agency FB" pitchFamily="34" charset="0"/>
              </a:rPr>
            </a:br>
            <a:endParaRPr lang="es-CO" b="1" i="1" dirty="0">
              <a:latin typeface="Agency FB" pitchFamily="34" charset="0"/>
            </a:endParaRPr>
          </a:p>
        </p:txBody>
      </p:sp>
      <p:sp>
        <p:nvSpPr>
          <p:cNvPr id="3" name="2 Marcador de contenido"/>
          <p:cNvSpPr>
            <a:spLocks noGrp="1"/>
          </p:cNvSpPr>
          <p:nvPr>
            <p:ph idx="1"/>
          </p:nvPr>
        </p:nvSpPr>
        <p:spPr>
          <a:xfrm>
            <a:off x="457200" y="1600201"/>
            <a:ext cx="5410944" cy="2620888"/>
          </a:xfrm>
        </p:spPr>
        <p:txBody>
          <a:bodyPr>
            <a:normAutofit/>
          </a:bodyPr>
          <a:lstStyle/>
          <a:p>
            <a:pPr marL="0" indent="0" algn="ctr">
              <a:buNone/>
            </a:pPr>
            <a:r>
              <a:rPr lang="es-CO" dirty="0" smtClean="0"/>
              <a:t>Si </a:t>
            </a:r>
            <a:r>
              <a:rPr lang="es-CO" dirty="0"/>
              <a:t>la iglesia no siente dolor por lo que esta pasando en el mundo es porque no ha comprendido el valor de la bondad del amor de Dios. </a:t>
            </a:r>
          </a:p>
        </p:txBody>
      </p:sp>
      <p:sp>
        <p:nvSpPr>
          <p:cNvPr id="4" name="3 Rectángulo"/>
          <p:cNvSpPr/>
          <p:nvPr/>
        </p:nvSpPr>
        <p:spPr>
          <a:xfrm>
            <a:off x="395536" y="4437112"/>
            <a:ext cx="8136904" cy="2554545"/>
          </a:xfrm>
          <a:prstGeom prst="rect">
            <a:avLst/>
          </a:prstGeom>
        </p:spPr>
        <p:txBody>
          <a:bodyPr wrap="square">
            <a:spAutoFit/>
          </a:bodyPr>
          <a:lstStyle/>
          <a:p>
            <a:pPr algn="ctr"/>
            <a:r>
              <a:rPr lang="es-CO" sz="3200" dirty="0"/>
              <a:t>En estos días en donde ha </a:t>
            </a:r>
            <a:r>
              <a:rPr lang="es-CO" sz="3200" dirty="0" smtClean="0"/>
              <a:t>aumentado </a:t>
            </a:r>
            <a:r>
              <a:rPr lang="es-CO" sz="3200" dirty="0"/>
              <a:t>la violencia </a:t>
            </a:r>
            <a:r>
              <a:rPr lang="es-CO" sz="3200" dirty="0" smtClean="0"/>
              <a:t>en diferentes formas y la miseria en el mundo, podemos </a:t>
            </a:r>
            <a:r>
              <a:rPr lang="es-CO" sz="3200" dirty="0"/>
              <a:t>ver como el diablo ha logrado minar </a:t>
            </a:r>
            <a:r>
              <a:rPr lang="es-CO" sz="3200" dirty="0" smtClean="0"/>
              <a:t>la fe del pueblo de </a:t>
            </a:r>
            <a:r>
              <a:rPr lang="es-CO" sz="3200" dirty="0"/>
              <a:t>Dios creando diferencias entre ellos.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844824"/>
            <a:ext cx="2619375"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9952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0"/>
                                        <p:tgtEl>
                                          <p:spTgt spid="1026"/>
                                        </p:tgtEl>
                                      </p:cBhvr>
                                    </p:animEffect>
                                    <p:anim calcmode="lin" valueType="num">
                                      <p:cBhvr>
                                        <p:cTn id="18" dur="1000" fill="hold"/>
                                        <p:tgtEl>
                                          <p:spTgt spid="1026"/>
                                        </p:tgtEl>
                                        <p:attrNameLst>
                                          <p:attrName>ppt_x</p:attrName>
                                        </p:attrNameLst>
                                      </p:cBhvr>
                                      <p:tavLst>
                                        <p:tav tm="0">
                                          <p:val>
                                            <p:strVal val="#ppt_x"/>
                                          </p:val>
                                        </p:tav>
                                        <p:tav tm="100000">
                                          <p:val>
                                            <p:strVal val="#ppt_x"/>
                                          </p:val>
                                        </p:tav>
                                      </p:tavLst>
                                    </p:anim>
                                    <p:anim calcmode="lin" valueType="num">
                                      <p:cBhvr>
                                        <p:cTn id="1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2492896"/>
          </a:xfrm>
          <a:blipFill>
            <a:blip r:embed="rId2"/>
            <a:tile tx="0" ty="0" sx="100000" sy="100000" flip="none" algn="tl"/>
          </a:blipFill>
        </p:spPr>
        <p:txBody>
          <a:bodyPr>
            <a:normAutofit fontScale="92500" lnSpcReduction="20000"/>
          </a:bodyPr>
          <a:lstStyle/>
          <a:p>
            <a:pPr marL="0" indent="0" algn="ctr">
              <a:buNone/>
            </a:pPr>
            <a:r>
              <a:rPr lang="es-CO" dirty="0"/>
              <a:t>Todos comenzamos a </a:t>
            </a:r>
            <a:r>
              <a:rPr lang="es-CO" dirty="0" smtClean="0"/>
              <a:t>detenernos en cosas baladíes </a:t>
            </a:r>
            <a:r>
              <a:rPr lang="es-CO" dirty="0"/>
              <a:t>que no tienen ningún </a:t>
            </a:r>
            <a:r>
              <a:rPr lang="es-CO" dirty="0" smtClean="0"/>
              <a:t>valor </a:t>
            </a:r>
            <a:r>
              <a:rPr lang="es-CO" dirty="0"/>
              <a:t>y descuidamos lo que esta pasando en nuestras comunidades, pero lo que ocurre es que toda nuestras energías y concentración están lejos de lo que de verdad </a:t>
            </a:r>
            <a:r>
              <a:rPr lang="es-CO" dirty="0" smtClean="0"/>
              <a:t>vale la pena. </a:t>
            </a:r>
          </a:p>
        </p:txBody>
      </p:sp>
      <p:sp>
        <p:nvSpPr>
          <p:cNvPr id="4" name="3 Rectángulo"/>
          <p:cNvSpPr/>
          <p:nvPr/>
        </p:nvSpPr>
        <p:spPr>
          <a:xfrm>
            <a:off x="539552" y="3429000"/>
            <a:ext cx="5040560" cy="2677656"/>
          </a:xfrm>
          <a:prstGeom prst="rect">
            <a:avLst/>
          </a:prstGeom>
        </p:spPr>
        <p:txBody>
          <a:bodyPr wrap="square">
            <a:spAutoFit/>
          </a:bodyPr>
          <a:lstStyle/>
          <a:p>
            <a:pPr algn="ctr"/>
            <a:r>
              <a:rPr lang="es-CO" sz="2800" b="1" dirty="0">
                <a:solidFill>
                  <a:srgbClr val="C00000"/>
                </a:solidFill>
              </a:rPr>
              <a:t>El enemigo siempre querrá alejarnos de nuestra verdadera preocupación tocando nuestros problemas personales, creando sentimientos de egoísmo, dividiendo el cuerpo.</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3429000"/>
            <a:ext cx="2736304"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290037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heel(1)">
                                      <p:cBhvr>
                                        <p:cTn id="10"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858000"/>
          </a:xfrm>
          <a:blipFill>
            <a:blip r:embed="rId2"/>
            <a:tile tx="0" ty="0" sx="100000" sy="100000" flip="none" algn="tl"/>
          </a:blipFill>
        </p:spPr>
        <p:txBody>
          <a:bodyPr>
            <a:normAutofit fontScale="92500" lnSpcReduction="10000"/>
          </a:bodyPr>
          <a:lstStyle/>
          <a:p>
            <a:pPr marL="0" indent="0" algn="ctr">
              <a:buNone/>
            </a:pPr>
            <a:r>
              <a:rPr lang="es-CO" dirty="0" smtClean="0"/>
              <a:t> </a:t>
            </a:r>
          </a:p>
          <a:p>
            <a:pPr marL="0" indent="0" algn="ctr">
              <a:buNone/>
            </a:pPr>
            <a:r>
              <a:rPr lang="es-CO" dirty="0" smtClean="0"/>
              <a:t>Imaginemos </a:t>
            </a:r>
            <a:r>
              <a:rPr lang="es-CO" dirty="0"/>
              <a:t>que </a:t>
            </a:r>
            <a:r>
              <a:rPr lang="es-CO" dirty="0" smtClean="0"/>
              <a:t>hubiera pasado cuando Dios le tocó el «yo» a Moisés, si hubiera </a:t>
            </a:r>
            <a:r>
              <a:rPr lang="es-CO" dirty="0"/>
              <a:t>pensado en todo lo que podría alcanzar ahora que Dios le </a:t>
            </a:r>
            <a:r>
              <a:rPr lang="es-CO" dirty="0" smtClean="0"/>
              <a:t>daba </a:t>
            </a:r>
            <a:r>
              <a:rPr lang="es-CO" dirty="0"/>
              <a:t>esta </a:t>
            </a:r>
            <a:r>
              <a:rPr lang="es-CO" dirty="0" smtClean="0"/>
              <a:t>opción</a:t>
            </a:r>
            <a:r>
              <a:rPr lang="es-CO" dirty="0"/>
              <a:t> </a:t>
            </a:r>
            <a:r>
              <a:rPr lang="es-CO" dirty="0" smtClean="0"/>
              <a:t>de </a:t>
            </a:r>
            <a:r>
              <a:rPr lang="es-CO" dirty="0"/>
              <a:t>ser </a:t>
            </a:r>
            <a:r>
              <a:rPr lang="es-CO" dirty="0" smtClean="0"/>
              <a:t>«</a:t>
            </a:r>
            <a:r>
              <a:rPr lang="es-CO" dirty="0" smtClean="0">
                <a:latin typeface="Agency FB" pitchFamily="34" charset="0"/>
              </a:rPr>
              <a:t>gente </a:t>
            </a:r>
            <a:r>
              <a:rPr lang="es-CO" dirty="0">
                <a:latin typeface="Agency FB" pitchFamily="34" charset="0"/>
              </a:rPr>
              <a:t>más grande y más fuerte que </a:t>
            </a:r>
            <a:r>
              <a:rPr lang="es-CO" dirty="0" smtClean="0">
                <a:latin typeface="Agency FB" pitchFamily="34" charset="0"/>
              </a:rPr>
              <a:t>ellos</a:t>
            </a:r>
            <a:r>
              <a:rPr lang="es-CO" dirty="0" smtClean="0"/>
              <a:t>».</a:t>
            </a:r>
          </a:p>
          <a:p>
            <a:pPr marL="0" indent="0" algn="ctr">
              <a:buNone/>
            </a:pPr>
            <a:r>
              <a:rPr lang="es-CO" dirty="0" smtClean="0"/>
              <a:t>Muchos </a:t>
            </a:r>
            <a:r>
              <a:rPr lang="es-CO" dirty="0"/>
              <a:t>descuidan su ministerio </a:t>
            </a:r>
            <a:r>
              <a:rPr lang="es-CO" dirty="0" smtClean="0"/>
              <a:t>y </a:t>
            </a:r>
            <a:r>
              <a:rPr lang="es-CO" dirty="0"/>
              <a:t>gastan todas sus energías solo porque quieren que los acepten</a:t>
            </a:r>
            <a:r>
              <a:rPr lang="es-CO" dirty="0" smtClean="0"/>
              <a:t>.</a:t>
            </a:r>
          </a:p>
          <a:p>
            <a:pPr marL="0" indent="0" algn="ctr">
              <a:buNone/>
            </a:pPr>
            <a:r>
              <a:rPr lang="es-CO" dirty="0" smtClean="0"/>
              <a:t> </a:t>
            </a:r>
          </a:p>
          <a:p>
            <a:pPr marL="0" indent="0" algn="ctr">
              <a:buNone/>
            </a:pPr>
            <a:r>
              <a:rPr lang="es-CO" dirty="0" smtClean="0">
                <a:solidFill>
                  <a:srgbClr val="C00000"/>
                </a:solidFill>
              </a:rPr>
              <a:t>¿</a:t>
            </a:r>
            <a:r>
              <a:rPr lang="es-CO" b="1" dirty="0">
                <a:solidFill>
                  <a:srgbClr val="C00000"/>
                </a:solidFill>
              </a:rPr>
              <a:t>Que pasaría si estamos en un ministerio en donde nadie nos quiere y nos desprecian y Dios nos ofrece un ministerio más grande que el actual</a:t>
            </a:r>
            <a:r>
              <a:rPr lang="es-CO" dirty="0">
                <a:solidFill>
                  <a:srgbClr val="C00000"/>
                </a:solidFill>
              </a:rPr>
              <a:t>?</a:t>
            </a:r>
            <a:r>
              <a:rPr lang="es-CO" dirty="0"/>
              <a:t> </a:t>
            </a:r>
            <a:endParaRPr lang="es-CO" dirty="0" smtClean="0"/>
          </a:p>
          <a:p>
            <a:pPr marL="0" indent="0" algn="ctr">
              <a:buNone/>
            </a:pPr>
            <a:endParaRPr lang="es-CO" dirty="0"/>
          </a:p>
          <a:p>
            <a:pPr marL="0" indent="0" algn="ctr">
              <a:buNone/>
            </a:pPr>
            <a:r>
              <a:rPr lang="es-CO" dirty="0" smtClean="0"/>
              <a:t>Muchos</a:t>
            </a:r>
            <a:r>
              <a:rPr lang="es-CO" dirty="0"/>
              <a:t> hubiéramos dicho amen que así sea, pero Moisés </a:t>
            </a:r>
            <a:r>
              <a:rPr lang="es-CO" dirty="0" smtClean="0"/>
              <a:t>no actuó así, </a:t>
            </a:r>
            <a:r>
              <a:rPr lang="es-CO" dirty="0"/>
              <a:t>su respuesta es muy diferente a lo que pensamos </a:t>
            </a:r>
            <a:r>
              <a:rPr lang="es-CO" dirty="0" smtClean="0"/>
              <a:t>nosotros.</a:t>
            </a:r>
            <a:endParaRPr lang="es-CO" dirty="0"/>
          </a:p>
          <a:p>
            <a:endParaRPr lang="es-CO" dirty="0"/>
          </a:p>
        </p:txBody>
      </p:sp>
    </p:spTree>
    <p:extLst>
      <p:ext uri="{BB962C8B-B14F-4D97-AF65-F5344CB8AC3E}">
        <p14:creationId xmlns:p14="http://schemas.microsoft.com/office/powerpoint/2010/main" val="217978803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p:cTn id="1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858000"/>
          </a:xfrm>
          <a:blipFill>
            <a:blip r:embed="rId2"/>
            <a:tile tx="0" ty="0" sx="100000" sy="100000" flip="none" algn="tl"/>
          </a:blipFill>
        </p:spPr>
        <p:txBody>
          <a:bodyPr>
            <a:normAutofit fontScale="92500" lnSpcReduction="20000"/>
          </a:bodyPr>
          <a:lstStyle/>
          <a:p>
            <a:pPr marL="0" indent="0" algn="ctr">
              <a:buNone/>
            </a:pPr>
            <a:r>
              <a:rPr lang="es-CO" dirty="0" smtClean="0"/>
              <a:t>Pero </a:t>
            </a:r>
            <a:r>
              <a:rPr lang="es-CO" dirty="0"/>
              <a:t>Moisés respondió a Jehová: </a:t>
            </a:r>
            <a:r>
              <a:rPr lang="es-CO" dirty="0" smtClean="0"/>
              <a:t>«</a:t>
            </a:r>
            <a:r>
              <a:rPr lang="es-CO" dirty="0" smtClean="0">
                <a:latin typeface="Agency FB" pitchFamily="34" charset="0"/>
              </a:rPr>
              <a:t>Lo </a:t>
            </a:r>
            <a:r>
              <a:rPr lang="es-CO" dirty="0">
                <a:latin typeface="Agency FB" pitchFamily="34" charset="0"/>
              </a:rPr>
              <a:t>oirán luego los egipcios, porque de en medio de ellos </a:t>
            </a:r>
            <a:r>
              <a:rPr lang="es-CO" b="1" u="sng" dirty="0">
                <a:latin typeface="Agency FB" pitchFamily="34" charset="0"/>
              </a:rPr>
              <a:t>sacaste</a:t>
            </a:r>
            <a:r>
              <a:rPr lang="es-CO" dirty="0">
                <a:latin typeface="Agency FB" pitchFamily="34" charset="0"/>
              </a:rPr>
              <a:t> a este pueblo con tu </a:t>
            </a:r>
            <a:r>
              <a:rPr lang="es-CO" dirty="0" smtClean="0">
                <a:latin typeface="Agency FB" pitchFamily="34" charset="0"/>
              </a:rPr>
              <a:t>pod</a:t>
            </a:r>
            <a:r>
              <a:rPr lang="es-CO" dirty="0" smtClean="0"/>
              <a:t>e» </a:t>
            </a:r>
            <a:r>
              <a:rPr lang="es-CO" b="1" dirty="0" smtClean="0">
                <a:solidFill>
                  <a:srgbClr val="FF0000"/>
                </a:solidFill>
              </a:rPr>
              <a:t>Num.14:13.</a:t>
            </a:r>
            <a:r>
              <a:rPr lang="es-CO" dirty="0" smtClean="0"/>
              <a:t> </a:t>
            </a:r>
          </a:p>
          <a:p>
            <a:pPr marL="0" indent="0" algn="ctr">
              <a:buNone/>
            </a:pPr>
            <a:r>
              <a:rPr lang="es-CO" dirty="0" smtClean="0"/>
              <a:t>Note que Moisés </a:t>
            </a:r>
            <a:r>
              <a:rPr lang="es-CO" dirty="0"/>
              <a:t>comienza a entrar en razón a Dios. Dios esta enojado porque el pueblo ha despreciado su presencia.</a:t>
            </a:r>
          </a:p>
          <a:p>
            <a:pPr marL="0" indent="0" algn="ctr">
              <a:buNone/>
            </a:pPr>
            <a:r>
              <a:rPr lang="es-CO" dirty="0"/>
              <a:t>Lo primero que Moisés le recuerda al Señor es que quien los metió en eso fue el. Moisés le recuerda a Dios de que no fue él quien decidió esto, de que no fue su iniciativa sino la de Dios.  Es como si Moisés le dijera a Dios: “</a:t>
            </a:r>
            <a:r>
              <a:rPr lang="es-CO" dirty="0">
                <a:latin typeface="Agency FB" pitchFamily="34" charset="0"/>
              </a:rPr>
              <a:t>No se me quede a medio camino</a:t>
            </a:r>
            <a:r>
              <a:rPr lang="es-CO" dirty="0" smtClean="0"/>
              <a:t>”, </a:t>
            </a:r>
            <a:r>
              <a:rPr lang="es-CO" dirty="0"/>
              <a:t>esto es tremendo, porque </a:t>
            </a:r>
            <a:r>
              <a:rPr lang="es-CO" dirty="0" smtClean="0"/>
              <a:t>Moisés </a:t>
            </a:r>
            <a:r>
              <a:rPr lang="es-CO" dirty="0"/>
              <a:t>sabía que Dios </a:t>
            </a:r>
            <a:r>
              <a:rPr lang="es-CO" dirty="0" smtClean="0"/>
              <a:t>siempre cumple </a:t>
            </a:r>
            <a:r>
              <a:rPr lang="es-CO" dirty="0"/>
              <a:t>lo que promete como lo dice </a:t>
            </a:r>
            <a:r>
              <a:rPr lang="es-CO" b="1" dirty="0">
                <a:solidFill>
                  <a:srgbClr val="FF0000"/>
                </a:solidFill>
              </a:rPr>
              <a:t>(</a:t>
            </a:r>
            <a:r>
              <a:rPr lang="es-CO" b="1" dirty="0" smtClean="0">
                <a:solidFill>
                  <a:srgbClr val="FF0000"/>
                </a:solidFill>
              </a:rPr>
              <a:t>Núm.23:19). </a:t>
            </a:r>
            <a:r>
              <a:rPr lang="es-CO" b="1" dirty="0" smtClean="0"/>
              <a:t>«</a:t>
            </a:r>
            <a:r>
              <a:rPr lang="es-CO" dirty="0" smtClean="0">
                <a:latin typeface="Agency FB" pitchFamily="34" charset="0"/>
              </a:rPr>
              <a:t>Dios </a:t>
            </a:r>
            <a:r>
              <a:rPr lang="es-CO" dirty="0">
                <a:latin typeface="Agency FB" pitchFamily="34" charset="0"/>
              </a:rPr>
              <a:t>no es hombre, para que mienta, </a:t>
            </a:r>
            <a:r>
              <a:rPr lang="es-CO" dirty="0" smtClean="0">
                <a:latin typeface="Agency FB" pitchFamily="34" charset="0"/>
              </a:rPr>
              <a:t>ni </a:t>
            </a:r>
            <a:r>
              <a:rPr lang="es-CO" dirty="0">
                <a:latin typeface="Agency FB" pitchFamily="34" charset="0"/>
              </a:rPr>
              <a:t>hijo de hombre para que se arrepienta. </a:t>
            </a:r>
            <a:r>
              <a:rPr lang="es-CO" dirty="0" smtClean="0">
                <a:latin typeface="Agency FB" pitchFamily="34" charset="0"/>
              </a:rPr>
              <a:t>¿</a:t>
            </a:r>
            <a:r>
              <a:rPr lang="es-CO" dirty="0">
                <a:latin typeface="Agency FB" pitchFamily="34" charset="0"/>
              </a:rPr>
              <a:t>Acaso dice y no hace</a:t>
            </a:r>
            <a:r>
              <a:rPr lang="es-CO" dirty="0" smtClean="0">
                <a:latin typeface="Agency FB" pitchFamily="34" charset="0"/>
              </a:rPr>
              <a:t>? ¿</a:t>
            </a:r>
            <a:r>
              <a:rPr lang="es-CO" dirty="0">
                <a:latin typeface="Agency FB" pitchFamily="34" charset="0"/>
              </a:rPr>
              <a:t>Acaso promete y no cumple</a:t>
            </a:r>
            <a:r>
              <a:rPr lang="es-CO" dirty="0" smtClean="0">
                <a:latin typeface="Agency FB" pitchFamily="34" charset="0"/>
              </a:rPr>
              <a:t>?</a:t>
            </a:r>
            <a:r>
              <a:rPr lang="es-CO" dirty="0" smtClean="0"/>
              <a:t>, Moisés </a:t>
            </a:r>
            <a:r>
              <a:rPr lang="es-CO" dirty="0"/>
              <a:t>sabe que la rebeldía de los </a:t>
            </a:r>
            <a:r>
              <a:rPr lang="es-CO" dirty="0" smtClean="0"/>
              <a:t>hombres </a:t>
            </a:r>
            <a:r>
              <a:rPr lang="es-CO" dirty="0"/>
              <a:t>nunca será mayor que la fidelidad de Dios. </a:t>
            </a:r>
          </a:p>
        </p:txBody>
      </p:sp>
    </p:spTree>
    <p:extLst>
      <p:ext uri="{BB962C8B-B14F-4D97-AF65-F5344CB8AC3E}">
        <p14:creationId xmlns:p14="http://schemas.microsoft.com/office/powerpoint/2010/main" val="236698549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5626968" cy="4509120"/>
          </a:xfrm>
          <a:blipFill>
            <a:blip r:embed="rId2"/>
            <a:tile tx="0" ty="0" sx="100000" sy="100000" flip="none" algn="tl"/>
          </a:blipFill>
        </p:spPr>
        <p:txBody>
          <a:bodyPr>
            <a:normAutofit fontScale="92500"/>
          </a:bodyPr>
          <a:lstStyle/>
          <a:p>
            <a:pPr marL="0" indent="0" algn="ctr">
              <a:buNone/>
            </a:pPr>
            <a:endParaRPr lang="es-CO" dirty="0" smtClean="0"/>
          </a:p>
          <a:p>
            <a:pPr marL="0" indent="0" algn="ctr">
              <a:buNone/>
            </a:pPr>
            <a:r>
              <a:rPr lang="es-CO" dirty="0" smtClean="0"/>
              <a:t>Moisés también </a:t>
            </a:r>
            <a:r>
              <a:rPr lang="es-CO" dirty="0"/>
              <a:t>sabe que la ira de Dios nunca será mayor que su misericordia, porque esta siempre prevalece por encima de su ira. </a:t>
            </a:r>
            <a:endParaRPr lang="es-CO" dirty="0" smtClean="0"/>
          </a:p>
          <a:p>
            <a:pPr marL="0" indent="0" algn="ctr">
              <a:buNone/>
            </a:pPr>
            <a:r>
              <a:rPr lang="es-CO" dirty="0" smtClean="0"/>
              <a:t>Moisés </a:t>
            </a:r>
            <a:r>
              <a:rPr lang="es-CO" dirty="0"/>
              <a:t>entendía esto y por esto apela a la acción de Dios y a sus designios, apela a que fue Dios quien inició esto. </a:t>
            </a:r>
            <a:endParaRPr lang="es-CO" dirty="0" smtClean="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0632" y="332656"/>
            <a:ext cx="2764135"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4797152"/>
            <a:ext cx="8352928" cy="1569660"/>
          </a:xfrm>
          <a:prstGeom prst="rect">
            <a:avLst/>
          </a:prstGeom>
        </p:spPr>
        <p:txBody>
          <a:bodyPr wrap="square">
            <a:spAutoFit/>
          </a:bodyPr>
          <a:lstStyle/>
          <a:p>
            <a:pPr algn="ctr"/>
            <a:r>
              <a:rPr lang="es-CO" sz="3200" dirty="0"/>
              <a:t>Moisés era un hombre de convicciones y por eso apela a su misericordia y él quiere ver cumplida la promesa.</a:t>
            </a:r>
          </a:p>
        </p:txBody>
      </p:sp>
    </p:spTree>
    <p:extLst>
      <p:ext uri="{BB962C8B-B14F-4D97-AF65-F5344CB8AC3E}">
        <p14:creationId xmlns:p14="http://schemas.microsoft.com/office/powerpoint/2010/main" val="208292069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6">
              <a:lumMod val="40000"/>
              <a:lumOff val="60000"/>
            </a:schemeClr>
          </a:solidFill>
        </p:spPr>
        <p:txBody>
          <a:bodyPr>
            <a:normAutofit fontScale="90000"/>
          </a:bodyPr>
          <a:lstStyle/>
          <a:p>
            <a:r>
              <a:rPr lang="es-CO" b="1" dirty="0">
                <a:latin typeface="Agency FB" pitchFamily="34" charset="0"/>
              </a:rPr>
              <a:t>El honor de Dios </a:t>
            </a:r>
            <a:r>
              <a:rPr lang="es-CO" b="1" dirty="0" smtClean="0">
                <a:latin typeface="Agency FB" pitchFamily="34" charset="0"/>
              </a:rPr>
              <a:t>está por </a:t>
            </a:r>
            <a:r>
              <a:rPr lang="es-CO" b="1" dirty="0">
                <a:latin typeface="Agency FB" pitchFamily="34" charset="0"/>
              </a:rPr>
              <a:t>encima de nuestro </a:t>
            </a:r>
            <a:r>
              <a:rPr lang="es-CO" b="1" dirty="0" smtClean="0">
                <a:latin typeface="Agency FB" pitchFamily="34" charset="0"/>
              </a:rPr>
              <a:t>bienestar:</a:t>
            </a:r>
            <a:endParaRPr lang="es-CO" b="1" dirty="0">
              <a:latin typeface="Agency FB" pitchFamily="34" charset="0"/>
            </a:endParaRPr>
          </a:p>
        </p:txBody>
      </p:sp>
      <p:sp>
        <p:nvSpPr>
          <p:cNvPr id="3" name="2 Marcador de contenido"/>
          <p:cNvSpPr>
            <a:spLocks noGrp="1"/>
          </p:cNvSpPr>
          <p:nvPr>
            <p:ph idx="1"/>
          </p:nvPr>
        </p:nvSpPr>
        <p:spPr>
          <a:xfrm>
            <a:off x="611560" y="1556792"/>
            <a:ext cx="8229600" cy="5301208"/>
          </a:xfrm>
          <a:blipFill>
            <a:blip r:embed="rId2"/>
            <a:tile tx="0" ty="0" sx="100000" sy="100000" flip="none" algn="tl"/>
          </a:blipFill>
        </p:spPr>
        <p:txBody>
          <a:bodyPr>
            <a:normAutofit fontScale="92500" lnSpcReduction="10000"/>
          </a:bodyPr>
          <a:lstStyle/>
          <a:p>
            <a:pPr marL="0" indent="0" algn="ctr">
              <a:buNone/>
            </a:pPr>
            <a:r>
              <a:rPr lang="es-CO" dirty="0">
                <a:solidFill>
                  <a:srgbClr val="FF0000"/>
                </a:solidFill>
              </a:rPr>
              <a:t>Números </a:t>
            </a:r>
            <a:r>
              <a:rPr lang="es-CO" dirty="0" smtClean="0">
                <a:solidFill>
                  <a:srgbClr val="FF0000"/>
                </a:solidFill>
              </a:rPr>
              <a:t>14:13-16.  </a:t>
            </a:r>
            <a:r>
              <a:rPr lang="es-CO" dirty="0" smtClean="0"/>
              <a:t>Moisés le dice al Señor en su oración: «</a:t>
            </a:r>
            <a:r>
              <a:rPr lang="es-CO" dirty="0" smtClean="0">
                <a:latin typeface="Agency FB" pitchFamily="34" charset="0"/>
              </a:rPr>
              <a:t>Lo </a:t>
            </a:r>
            <a:r>
              <a:rPr lang="es-CO" dirty="0">
                <a:latin typeface="Agency FB" pitchFamily="34" charset="0"/>
              </a:rPr>
              <a:t>oirán luego los egipcios, porque de en medio de ellos sacaste a este pueblo con tu poder, </a:t>
            </a:r>
            <a:r>
              <a:rPr lang="es-CO" dirty="0" smtClean="0">
                <a:latin typeface="Agency FB" pitchFamily="34" charset="0"/>
              </a:rPr>
              <a:t>14 </a:t>
            </a:r>
            <a:r>
              <a:rPr lang="es-CO" dirty="0">
                <a:latin typeface="Agency FB" pitchFamily="34" charset="0"/>
              </a:rPr>
              <a:t>y se lo dirán a los habitantes de esta tierra, los cuales han oído que tú, Jehová, estabas en medio de este pueblo, que cara a cara aparecías tú, Jehová, y que tu nube estaba sobre ellos, que de día ibas delante de ellos en una columna de nube, y de noche en una columna de </a:t>
            </a:r>
            <a:r>
              <a:rPr lang="es-CO" dirty="0" smtClean="0">
                <a:latin typeface="Agency FB" pitchFamily="34" charset="0"/>
              </a:rPr>
              <a:t>fuego».</a:t>
            </a:r>
            <a:endParaRPr lang="es-CO" dirty="0">
              <a:latin typeface="Agency FB" pitchFamily="34" charset="0"/>
            </a:endParaRPr>
          </a:p>
          <a:p>
            <a:pPr marL="0" indent="0" algn="ctr">
              <a:buNone/>
            </a:pPr>
            <a:r>
              <a:rPr lang="es-CO" b="1" dirty="0" smtClean="0">
                <a:solidFill>
                  <a:srgbClr val="FF0000"/>
                </a:solidFill>
                <a:latin typeface="Agency FB" pitchFamily="34" charset="0"/>
              </a:rPr>
              <a:t>15 </a:t>
            </a:r>
            <a:r>
              <a:rPr lang="es-CO" b="1" dirty="0">
                <a:solidFill>
                  <a:srgbClr val="FF0000"/>
                </a:solidFill>
                <a:latin typeface="Agency FB" pitchFamily="34" charset="0"/>
              </a:rPr>
              <a:t>De manera que, si matas a todo este pueblo, las naciones que han oído hablar de tu fama dirán: 16 “</a:t>
            </a:r>
            <a:r>
              <a:rPr lang="es-CO" b="1" u="sng" dirty="0">
                <a:solidFill>
                  <a:srgbClr val="FF0000"/>
                </a:solidFill>
                <a:latin typeface="Agency FB" pitchFamily="34" charset="0"/>
              </a:rPr>
              <a:t>El Señor no fue capaz de llevar a este pueblo a la tierra que juró darles, ¡y acabó matándolos en el desierto</a:t>
            </a:r>
            <a:r>
              <a:rPr lang="es-CO" b="1" dirty="0">
                <a:solidFill>
                  <a:srgbClr val="FF0000"/>
                </a:solidFill>
              </a:rPr>
              <a:t>!”</a:t>
            </a:r>
          </a:p>
          <a:p>
            <a:endParaRPr lang="es-CO" dirty="0"/>
          </a:p>
        </p:txBody>
      </p:sp>
    </p:spTree>
    <p:extLst>
      <p:ext uri="{BB962C8B-B14F-4D97-AF65-F5344CB8AC3E}">
        <p14:creationId xmlns:p14="http://schemas.microsoft.com/office/powerpoint/2010/main" val="7784788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5698976" cy="3284984"/>
          </a:xfrm>
          <a:solidFill>
            <a:schemeClr val="accent6">
              <a:lumMod val="40000"/>
              <a:lumOff val="60000"/>
            </a:schemeClr>
          </a:solidFill>
        </p:spPr>
        <p:txBody>
          <a:bodyPr>
            <a:normAutofit fontScale="85000" lnSpcReduction="10000"/>
          </a:bodyPr>
          <a:lstStyle/>
          <a:p>
            <a:pPr marL="0" indent="0" algn="ctr">
              <a:buNone/>
            </a:pPr>
            <a:r>
              <a:rPr lang="es-CO" dirty="0"/>
              <a:t>Es impresionante el pensamiento de Moisés, porque Dios le esta ofreciendo algo mas grande y mejor pero él no se pone a hacer cuentas ni a imaginarse lo que se le podía venir de bueno sino que comenzó a pensar en el nombre del Señor</a:t>
            </a:r>
            <a:r>
              <a:rPr lang="es-CO" dirty="0" smtClean="0"/>
              <a:t>.</a:t>
            </a:r>
          </a:p>
          <a:p>
            <a:pPr marL="0" indent="0">
              <a:buNone/>
            </a:pPr>
            <a:r>
              <a:rPr lang="es-CO" dirty="0" smtClean="0"/>
              <a:t> </a:t>
            </a:r>
            <a:r>
              <a:rPr lang="es-CO" sz="3300" dirty="0"/>
              <a:t>¿</a:t>
            </a:r>
            <a:r>
              <a:rPr lang="es-CO" sz="3800" b="1" dirty="0"/>
              <a:t>Qué iban a decir las naciones</a:t>
            </a:r>
            <a:r>
              <a:rPr lang="es-CO" sz="3300" dirty="0"/>
              <a:t>? </a:t>
            </a:r>
            <a:endParaRPr lang="es-CO" sz="3300" dirty="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332656"/>
            <a:ext cx="2592288"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0" y="3717032"/>
            <a:ext cx="9144000" cy="3108543"/>
          </a:xfrm>
          <a:prstGeom prst="rect">
            <a:avLst/>
          </a:prstGeom>
        </p:spPr>
        <p:txBody>
          <a:bodyPr wrap="square">
            <a:spAutoFit/>
          </a:bodyPr>
          <a:lstStyle/>
          <a:p>
            <a:pPr algn="ctr"/>
            <a:r>
              <a:rPr lang="es-CO" sz="2800" dirty="0"/>
              <a:t>Las naciones entendían que fue Dios quien los sacó de Egipto. La gente no ignora, </a:t>
            </a:r>
            <a:r>
              <a:rPr lang="es-CO" sz="2800" b="1" u="sng" dirty="0"/>
              <a:t>solo esta viendo y esperando la caída, </a:t>
            </a:r>
            <a:r>
              <a:rPr lang="es-CO" sz="2800" b="1" u="sng" dirty="0" smtClean="0"/>
              <a:t>el fracaso</a:t>
            </a:r>
            <a:r>
              <a:rPr lang="es-CO" sz="2800" dirty="0" smtClean="0"/>
              <a:t>, pero </a:t>
            </a:r>
            <a:r>
              <a:rPr lang="es-CO" sz="2800" dirty="0"/>
              <a:t>Moisés dice que no, que nadie puede hablar en mal de Dios. </a:t>
            </a:r>
            <a:r>
              <a:rPr lang="es-CO" sz="2800" b="1" dirty="0">
                <a:solidFill>
                  <a:srgbClr val="FF0000"/>
                </a:solidFill>
              </a:rPr>
              <a:t>A Moisés no le importaba su nombre a él lo que le importaba era el honor de Dios, lo que los demás decían de Dios</a:t>
            </a:r>
            <a:r>
              <a:rPr lang="es-CO" sz="2800" dirty="0"/>
              <a:t>. En medio de todo lo que pasa no es nuestra comodidad sino el nombre de Dios, su gloria. A</a:t>
            </a:r>
            <a:r>
              <a:rPr lang="es-CO" sz="2800" dirty="0" smtClean="0"/>
              <a:t>men</a:t>
            </a:r>
            <a:endParaRPr lang="es-CO" sz="2800" dirty="0"/>
          </a:p>
        </p:txBody>
      </p:sp>
    </p:spTree>
    <p:extLst>
      <p:ext uri="{BB962C8B-B14F-4D97-AF65-F5344CB8AC3E}">
        <p14:creationId xmlns:p14="http://schemas.microsoft.com/office/powerpoint/2010/main" val="353679962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858000"/>
          </a:xfrm>
          <a:blipFill>
            <a:blip r:embed="rId2"/>
            <a:tile tx="0" ty="0" sx="100000" sy="100000" flip="none" algn="tl"/>
          </a:blipFill>
        </p:spPr>
        <p:txBody>
          <a:bodyPr>
            <a:normAutofit fontScale="92500" lnSpcReduction="20000"/>
          </a:bodyPr>
          <a:lstStyle/>
          <a:p>
            <a:pPr marL="0" indent="0" algn="ctr">
              <a:buNone/>
            </a:pPr>
            <a:r>
              <a:rPr lang="es-CO" dirty="0"/>
              <a:t>Muchos hacen cosas solo por lo que van a decir de ellos, por su honor y no piensan en nada del Señor, sirven solo por que lo tienen que hacer, pero Moisés </a:t>
            </a:r>
            <a:r>
              <a:rPr lang="es-CO" dirty="0" smtClean="0"/>
              <a:t>no, </a:t>
            </a:r>
            <a:r>
              <a:rPr lang="es-CO" dirty="0"/>
              <a:t>a él no le preocupaba lo que dijeran de él sino lo que dijeran del Señor. </a:t>
            </a:r>
            <a:endParaRPr lang="es-CO" dirty="0" smtClean="0"/>
          </a:p>
          <a:p>
            <a:pPr marL="0" indent="0" algn="ctr">
              <a:buNone/>
            </a:pPr>
            <a:r>
              <a:rPr lang="es-CO" b="1" dirty="0" smtClean="0">
                <a:solidFill>
                  <a:srgbClr val="FF0000"/>
                </a:solidFill>
              </a:rPr>
              <a:t>A la iglesia hoy, lo </a:t>
            </a:r>
            <a:r>
              <a:rPr lang="es-CO" b="1" dirty="0">
                <a:solidFill>
                  <a:srgbClr val="FF0000"/>
                </a:solidFill>
              </a:rPr>
              <a:t>que de verdad </a:t>
            </a:r>
            <a:r>
              <a:rPr lang="es-CO" b="1" dirty="0" smtClean="0">
                <a:solidFill>
                  <a:srgbClr val="FF0000"/>
                </a:solidFill>
              </a:rPr>
              <a:t>le debe interesar </a:t>
            </a:r>
            <a:r>
              <a:rPr lang="es-CO" b="1" dirty="0">
                <a:solidFill>
                  <a:srgbClr val="FF0000"/>
                </a:solidFill>
              </a:rPr>
              <a:t>es honrar el nombre del Señor y si predicamos si invertimos no es para alcanzar metas sino para honrar su nombre, porque creemos que su nombre tiene </a:t>
            </a:r>
            <a:r>
              <a:rPr lang="es-CO" b="1" dirty="0" smtClean="0">
                <a:solidFill>
                  <a:srgbClr val="FF0000"/>
                </a:solidFill>
              </a:rPr>
              <a:t>poder </a:t>
            </a:r>
            <a:r>
              <a:rPr lang="es-CO" b="1" dirty="0">
                <a:solidFill>
                  <a:srgbClr val="FF0000"/>
                </a:solidFill>
              </a:rPr>
              <a:t>de salvación para salvar </a:t>
            </a:r>
            <a:r>
              <a:rPr lang="es-CO" b="1" dirty="0" smtClean="0">
                <a:solidFill>
                  <a:srgbClr val="FF0000"/>
                </a:solidFill>
              </a:rPr>
              <a:t>al mundo entero. </a:t>
            </a:r>
          </a:p>
          <a:p>
            <a:pPr marL="0" indent="0" algn="ctr">
              <a:buNone/>
            </a:pPr>
            <a:r>
              <a:rPr lang="es-CO" dirty="0" smtClean="0"/>
              <a:t>Lastimosamente </a:t>
            </a:r>
            <a:r>
              <a:rPr lang="es-CO" dirty="0"/>
              <a:t>muchos no entienden esto porque sirven a los hombres como si estos fueran los que nos salvarán, pero no, debemos de servir a Dios porque será el quien nos levantará. Lo único importante en esta iglesia es honrar el nombre del Señor y no a los hombres</a:t>
            </a:r>
            <a:r>
              <a:rPr lang="es-CO" dirty="0" smtClean="0"/>
              <a:t>.</a:t>
            </a:r>
            <a:endParaRPr lang="es-CO" dirty="0"/>
          </a:p>
        </p:txBody>
      </p:sp>
    </p:spTree>
    <p:extLst>
      <p:ext uri="{BB962C8B-B14F-4D97-AF65-F5344CB8AC3E}">
        <p14:creationId xmlns:p14="http://schemas.microsoft.com/office/powerpoint/2010/main" val="238487983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fontScale="90000"/>
          </a:bodyPr>
          <a:lstStyle/>
          <a:p>
            <a:r>
              <a:rPr lang="es-CO" dirty="0" smtClean="0"/>
              <a:t/>
            </a:r>
            <a:br>
              <a:rPr lang="es-CO" dirty="0" smtClean="0"/>
            </a:br>
            <a:r>
              <a:rPr lang="es-CO" b="1" i="1" dirty="0" smtClean="0">
                <a:latin typeface="Agency FB" pitchFamily="34" charset="0"/>
              </a:rPr>
              <a:t>La </a:t>
            </a:r>
            <a:r>
              <a:rPr lang="es-CO" b="1" i="1" dirty="0">
                <a:latin typeface="Agency FB" pitchFamily="34" charset="0"/>
              </a:rPr>
              <a:t>iglesia empeñada en servir a los </a:t>
            </a:r>
            <a:r>
              <a:rPr lang="es-CO" b="1" i="1" dirty="0" smtClean="0">
                <a:latin typeface="Agency FB" pitchFamily="34" charset="0"/>
              </a:rPr>
              <a:t>hombres</a:t>
            </a:r>
            <a:r>
              <a:rPr lang="es-CO" b="1" i="1" dirty="0">
                <a:latin typeface="Agency FB" pitchFamily="34" charset="0"/>
              </a:rPr>
              <a:t/>
            </a:r>
            <a:br>
              <a:rPr lang="es-CO" b="1" i="1" dirty="0">
                <a:latin typeface="Agency FB" pitchFamily="34" charset="0"/>
              </a:rPr>
            </a:br>
            <a:endParaRPr lang="es-CO" b="1" i="1" dirty="0">
              <a:latin typeface="Agency FB" pitchFamily="34" charset="0"/>
            </a:endParaRPr>
          </a:p>
        </p:txBody>
      </p:sp>
      <p:sp>
        <p:nvSpPr>
          <p:cNvPr id="3" name="2 Marcador de contenido"/>
          <p:cNvSpPr>
            <a:spLocks noGrp="1"/>
          </p:cNvSpPr>
          <p:nvPr>
            <p:ph idx="1"/>
          </p:nvPr>
        </p:nvSpPr>
        <p:spPr>
          <a:xfrm>
            <a:off x="457200" y="1600200"/>
            <a:ext cx="5626968" cy="2620888"/>
          </a:xfrm>
          <a:blipFill>
            <a:blip r:embed="rId2"/>
            <a:tile tx="0" ty="0" sx="100000" sy="100000" flip="none" algn="tl"/>
          </a:blipFill>
        </p:spPr>
        <p:txBody>
          <a:bodyPr>
            <a:normAutofit fontScale="92500"/>
          </a:bodyPr>
          <a:lstStyle/>
          <a:p>
            <a:pPr marL="0" indent="0" algn="ctr">
              <a:buNone/>
            </a:pPr>
            <a:r>
              <a:rPr lang="es-CO" b="1" dirty="0" smtClean="0">
                <a:solidFill>
                  <a:srgbClr val="FF0000"/>
                </a:solidFill>
              </a:rPr>
              <a:t>Gálatas 1:10. </a:t>
            </a:r>
          </a:p>
          <a:p>
            <a:pPr marL="0" indent="0" algn="ctr">
              <a:buNone/>
            </a:pPr>
            <a:r>
              <a:rPr lang="es-CO" dirty="0" smtClean="0"/>
              <a:t>¿</a:t>
            </a:r>
            <a:r>
              <a:rPr lang="es-CO" dirty="0" smtClean="0">
                <a:latin typeface="Agency FB" pitchFamily="34" charset="0"/>
              </a:rPr>
              <a:t>Qué </a:t>
            </a:r>
            <a:r>
              <a:rPr lang="es-CO" dirty="0">
                <a:latin typeface="Agency FB" pitchFamily="34" charset="0"/>
              </a:rPr>
              <a:t>busco con esto: ganarme la aprobación humana o la de Dios? ¿Piensan que procuro agradar a los demás? Si yo buscara agradar a otros, no sería siervo de Cristo</a:t>
            </a:r>
            <a:r>
              <a:rPr lang="es-CO" dirty="0" smtClean="0"/>
              <a:t>.</a:t>
            </a:r>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1638300"/>
            <a:ext cx="2543175" cy="2582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284804" y="4581128"/>
            <a:ext cx="6264696" cy="2308324"/>
          </a:xfrm>
          <a:prstGeom prst="rect">
            <a:avLst/>
          </a:prstGeom>
        </p:spPr>
        <p:txBody>
          <a:bodyPr wrap="square">
            <a:spAutoFit/>
          </a:bodyPr>
          <a:lstStyle/>
          <a:p>
            <a:pPr algn="ctr"/>
            <a:r>
              <a:rPr lang="es-CO" sz="2400" b="1" dirty="0">
                <a:solidFill>
                  <a:srgbClr val="C00000"/>
                </a:solidFill>
              </a:rPr>
              <a:t>Este es el problema de la iglesia actualmente, servir a los hombres, y como a veces nos alegramos y nos sentimos bien con tan poca cosa, pero Dios sabe si realmente hemos tomado en serio su nombre, su honor</a:t>
            </a:r>
            <a:r>
              <a:rPr lang="es-CO" sz="2400" b="1" dirty="0" smtClean="0">
                <a:solidFill>
                  <a:srgbClr val="C00000"/>
                </a:solidFill>
              </a:rPr>
              <a:t>. Pero a Él no lo podemos engañar. </a:t>
            </a:r>
            <a:endParaRPr lang="es-CO" sz="2400" b="1" dirty="0">
              <a:solidFill>
                <a:srgbClr val="C00000"/>
              </a:solidFill>
            </a:endParaRPr>
          </a:p>
        </p:txBody>
      </p:sp>
    </p:spTree>
    <p:extLst>
      <p:ext uri="{BB962C8B-B14F-4D97-AF65-F5344CB8AC3E}">
        <p14:creationId xmlns:p14="http://schemas.microsoft.com/office/powerpoint/2010/main" val="356811271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482952" cy="3384376"/>
          </a:xfrm>
          <a:blipFill>
            <a:blip r:embed="rId2"/>
            <a:tile tx="0" ty="0" sx="100000" sy="100000" flip="none" algn="tl"/>
          </a:blipFill>
        </p:spPr>
        <p:txBody>
          <a:bodyPr>
            <a:normAutofit fontScale="85000" lnSpcReduction="10000"/>
          </a:bodyPr>
          <a:lstStyle/>
          <a:p>
            <a:pPr marL="0" indent="0" algn="ctr">
              <a:buNone/>
            </a:pPr>
            <a:r>
              <a:rPr lang="es-CO" dirty="0" smtClean="0"/>
              <a:t>Delante </a:t>
            </a:r>
            <a:r>
              <a:rPr lang="es-CO" dirty="0"/>
              <a:t>de los hombres podemos fingir muchas cosas: enfermedades, excusas y tantas cosas pero a Dios no podemos engañarlo y al final la esencia de todo esto no es si los hombres están viendo que yo cumplo mi religión sino que Dios sepa si de verdad le agrado a </a:t>
            </a:r>
            <a:r>
              <a:rPr lang="es-CO" dirty="0" smtClean="0"/>
              <a:t>Él</a:t>
            </a:r>
            <a:r>
              <a:rPr lang="es-CO" dirty="0"/>
              <a:t>. </a:t>
            </a:r>
            <a:r>
              <a:rPr lang="es-CO" b="1" dirty="0" smtClean="0">
                <a:solidFill>
                  <a:srgbClr val="FF0000"/>
                </a:solidFill>
              </a:rPr>
              <a:t>Lea Apoc.3:1.</a:t>
            </a:r>
          </a:p>
        </p:txBody>
      </p:sp>
      <p:sp>
        <p:nvSpPr>
          <p:cNvPr id="4" name="3 Rectángulo"/>
          <p:cNvSpPr/>
          <p:nvPr/>
        </p:nvSpPr>
        <p:spPr>
          <a:xfrm>
            <a:off x="251520" y="4149080"/>
            <a:ext cx="8640960" cy="2246769"/>
          </a:xfrm>
          <a:prstGeom prst="rect">
            <a:avLst/>
          </a:prstGeom>
        </p:spPr>
        <p:txBody>
          <a:bodyPr wrap="square">
            <a:spAutoFit/>
          </a:bodyPr>
          <a:lstStyle/>
          <a:p>
            <a:pPr algn="ctr"/>
            <a:r>
              <a:rPr lang="es-CO" sz="2800" b="1" dirty="0">
                <a:solidFill>
                  <a:srgbClr val="C00000"/>
                </a:solidFill>
              </a:rPr>
              <a:t>El día que comencemos a responder al honor de los hombres y no al de Dios estaremos en pobreza espiritual, si hacemos todo porque una persona nos vea entonces nuestra felicidad será que esa persona nos vea y si no nos ven estamos mal y lo que piensa Dios ni nos importa.</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404664"/>
            <a:ext cx="3024336"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67697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453336"/>
          </a:xfrm>
          <a:blipFill>
            <a:blip r:embed="rId2"/>
            <a:tile tx="0" ty="0" sx="100000" sy="100000" flip="none" algn="tl"/>
          </a:blipFill>
        </p:spPr>
        <p:txBody>
          <a:bodyPr>
            <a:normAutofit fontScale="92500" lnSpcReduction="20000"/>
          </a:bodyPr>
          <a:lstStyle/>
          <a:p>
            <a:pPr marL="0" indent="0" algn="ctr">
              <a:buNone/>
            </a:pPr>
            <a:r>
              <a:rPr lang="es-CO" dirty="0" smtClean="0"/>
              <a:t>Que hermoso ejemplo nos da Moisés, Moisés </a:t>
            </a:r>
            <a:r>
              <a:rPr lang="es-CO" dirty="0"/>
              <a:t>no esta pensando en él que es en lo que todos muchas veces pensamos, Moisés esta pensando en el nombre de Dios. </a:t>
            </a:r>
            <a:endParaRPr lang="es-CO" dirty="0" smtClean="0"/>
          </a:p>
          <a:p>
            <a:pPr marL="0" indent="0" algn="ctr">
              <a:buNone/>
            </a:pPr>
            <a:r>
              <a:rPr lang="es-CO" dirty="0" smtClean="0"/>
              <a:t>Muchas </a:t>
            </a:r>
            <a:r>
              <a:rPr lang="es-CO" dirty="0"/>
              <a:t>de las decisiones que a veces tomamos concernientes al mundo espiritual no tienen nada que ver con Dios. </a:t>
            </a:r>
            <a:r>
              <a:rPr lang="es-CO" u="sng" dirty="0" smtClean="0"/>
              <a:t>Muchos </a:t>
            </a:r>
            <a:r>
              <a:rPr lang="es-CO" u="sng" dirty="0"/>
              <a:t>pleitos que hay en los ministerios es porque solo piensan en su nombre y que nadie hable mal de ellos</a:t>
            </a:r>
            <a:r>
              <a:rPr lang="es-CO" dirty="0"/>
              <a:t>. </a:t>
            </a:r>
            <a:r>
              <a:rPr lang="es-CO" dirty="0" smtClean="0"/>
              <a:t>Pero Moisés </a:t>
            </a:r>
            <a:r>
              <a:rPr lang="es-CO" dirty="0"/>
              <a:t>quiere seguir con el pueblo solo por una cosa: </a:t>
            </a:r>
            <a:r>
              <a:rPr lang="es-CO" u="sng" dirty="0">
                <a:solidFill>
                  <a:srgbClr val="FF0000"/>
                </a:solidFill>
              </a:rPr>
              <a:t>EL NOMBRE DE DIOS</a:t>
            </a:r>
            <a:r>
              <a:rPr lang="es-CO" dirty="0"/>
              <a:t>. </a:t>
            </a:r>
            <a:endParaRPr lang="es-CO" dirty="0" smtClean="0"/>
          </a:p>
          <a:p>
            <a:pPr marL="0" indent="0" algn="ctr">
              <a:buNone/>
            </a:pPr>
            <a:endParaRPr lang="es-CO" dirty="0"/>
          </a:p>
          <a:p>
            <a:pPr marL="0" indent="0" algn="ctr">
              <a:buNone/>
            </a:pPr>
            <a:r>
              <a:rPr lang="es-CO" dirty="0" smtClean="0"/>
              <a:t>¿</a:t>
            </a:r>
            <a:r>
              <a:rPr lang="es-CO" dirty="0"/>
              <a:t>Cuantas cosas cambiaran en nuestras comunidades si de verdad nos importara de verdad el nombre de Dios? Pero solo piensan en su nombre.</a:t>
            </a:r>
          </a:p>
          <a:p>
            <a:endParaRPr lang="es-CO" dirty="0"/>
          </a:p>
        </p:txBody>
      </p:sp>
    </p:spTree>
    <p:extLst>
      <p:ext uri="{BB962C8B-B14F-4D97-AF65-F5344CB8AC3E}">
        <p14:creationId xmlns:p14="http://schemas.microsoft.com/office/powerpoint/2010/main" val="1066614244"/>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rmAutofit fontScale="90000"/>
          </a:bodyPr>
          <a:lstStyle/>
          <a:p>
            <a:r>
              <a:rPr lang="es-CO" dirty="0" smtClean="0"/>
              <a:t/>
            </a:r>
            <a:br>
              <a:rPr lang="es-CO" dirty="0" smtClean="0"/>
            </a:br>
            <a:r>
              <a:rPr lang="es-CO" b="1" i="1" dirty="0" smtClean="0">
                <a:latin typeface="Agency FB" pitchFamily="34" charset="0"/>
              </a:rPr>
              <a:t>Nuestras </a:t>
            </a:r>
            <a:r>
              <a:rPr lang="es-CO" b="1" i="1" dirty="0">
                <a:latin typeface="Agency FB" pitchFamily="34" charset="0"/>
              </a:rPr>
              <a:t>acciones provocan que se ofenda el nombre del Señor</a:t>
            </a:r>
            <a:br>
              <a:rPr lang="es-CO" b="1" i="1" dirty="0">
                <a:latin typeface="Agency FB" pitchFamily="34" charset="0"/>
              </a:rPr>
            </a:br>
            <a:endParaRPr lang="es-CO" b="1" i="1" dirty="0">
              <a:latin typeface="Agency FB" pitchFamily="34" charset="0"/>
            </a:endParaRPr>
          </a:p>
        </p:txBody>
      </p:sp>
      <p:sp>
        <p:nvSpPr>
          <p:cNvPr id="3" name="2 Marcador de contenido"/>
          <p:cNvSpPr>
            <a:spLocks noGrp="1"/>
          </p:cNvSpPr>
          <p:nvPr>
            <p:ph idx="1"/>
          </p:nvPr>
        </p:nvSpPr>
        <p:spPr>
          <a:xfrm>
            <a:off x="457200" y="1600200"/>
            <a:ext cx="6491064" cy="2764904"/>
          </a:xfrm>
          <a:blipFill>
            <a:blip r:embed="rId2"/>
            <a:tile tx="0" ty="0" sx="100000" sy="100000" flip="none" algn="tl"/>
          </a:blipFill>
        </p:spPr>
        <p:txBody>
          <a:bodyPr>
            <a:normAutofit fontScale="92500" lnSpcReduction="10000"/>
          </a:bodyPr>
          <a:lstStyle/>
          <a:p>
            <a:pPr marL="0" indent="0">
              <a:buNone/>
            </a:pPr>
            <a:r>
              <a:rPr lang="es-CO" b="1" dirty="0" smtClean="0">
                <a:solidFill>
                  <a:srgbClr val="FF0000"/>
                </a:solidFill>
              </a:rPr>
              <a:t>2 </a:t>
            </a:r>
            <a:r>
              <a:rPr lang="es-CO" b="1" dirty="0">
                <a:solidFill>
                  <a:srgbClr val="FF0000"/>
                </a:solidFill>
              </a:rPr>
              <a:t>Samuel </a:t>
            </a:r>
            <a:r>
              <a:rPr lang="es-CO" b="1" dirty="0" smtClean="0">
                <a:solidFill>
                  <a:srgbClr val="FF0000"/>
                </a:solidFill>
              </a:rPr>
              <a:t>12:13,14</a:t>
            </a:r>
            <a:r>
              <a:rPr lang="es-CO" dirty="0" smtClean="0"/>
              <a:t>.</a:t>
            </a:r>
            <a:endParaRPr lang="es-CO" dirty="0"/>
          </a:p>
          <a:p>
            <a:pPr marL="0" indent="0">
              <a:buNone/>
            </a:pPr>
            <a:r>
              <a:rPr lang="es-CO" dirty="0" smtClean="0"/>
              <a:t>13 ¡</a:t>
            </a:r>
            <a:r>
              <a:rPr lang="es-CO" b="1" dirty="0" smtClean="0">
                <a:latin typeface="Agency FB" pitchFamily="34" charset="0"/>
              </a:rPr>
              <a:t>He </a:t>
            </a:r>
            <a:r>
              <a:rPr lang="es-CO" b="1" dirty="0">
                <a:latin typeface="Agency FB" pitchFamily="34" charset="0"/>
              </a:rPr>
              <a:t>pecado contra el Señor</a:t>
            </a:r>
            <a:r>
              <a:rPr lang="es-CO" dirty="0"/>
              <a:t>! </a:t>
            </a:r>
            <a:r>
              <a:rPr lang="es-CO" dirty="0" smtClean="0"/>
              <a:t>reconoció </a:t>
            </a:r>
            <a:r>
              <a:rPr lang="es-CO" dirty="0"/>
              <a:t>David ante </a:t>
            </a:r>
            <a:r>
              <a:rPr lang="es-CO" dirty="0" smtClean="0"/>
              <a:t>Natán. «</a:t>
            </a:r>
            <a:r>
              <a:rPr lang="es-CO" b="1" dirty="0" smtClean="0">
                <a:latin typeface="Agency FB" pitchFamily="34" charset="0"/>
              </a:rPr>
              <a:t>El</a:t>
            </a:r>
            <a:r>
              <a:rPr lang="es-CO" b="1" dirty="0">
                <a:latin typeface="Agency FB" pitchFamily="34" charset="0"/>
              </a:rPr>
              <a:t> Señor ha perdonado ya tu pecado, y no </a:t>
            </a:r>
            <a:r>
              <a:rPr lang="es-CO" b="1" dirty="0" smtClean="0">
                <a:latin typeface="Agency FB" pitchFamily="34" charset="0"/>
              </a:rPr>
              <a:t>morirás»</a:t>
            </a:r>
            <a:r>
              <a:rPr lang="es-CO" dirty="0" smtClean="0"/>
              <a:t> contestó Natán.</a:t>
            </a:r>
            <a:r>
              <a:rPr lang="es-CO" dirty="0"/>
              <a:t> 14 </a:t>
            </a:r>
            <a:r>
              <a:rPr lang="es-CO" dirty="0" smtClean="0"/>
              <a:t>«</a:t>
            </a:r>
            <a:r>
              <a:rPr lang="es-CO" b="1" dirty="0" smtClean="0">
                <a:latin typeface="Agency FB" pitchFamily="34" charset="0"/>
              </a:rPr>
              <a:t>Sin </a:t>
            </a:r>
            <a:r>
              <a:rPr lang="es-CO" b="1" dirty="0">
                <a:latin typeface="Agency FB" pitchFamily="34" charset="0"/>
              </a:rPr>
              <a:t>embargo, tu hijo sí morirá, pues con tus acciones has ofendido al </a:t>
            </a:r>
            <a:r>
              <a:rPr lang="es-CO" b="1" dirty="0" smtClean="0">
                <a:latin typeface="Agency FB" pitchFamily="34" charset="0"/>
              </a:rPr>
              <a:t>Señor»</a:t>
            </a:r>
            <a:r>
              <a:rPr lang="es-CO" dirty="0" smtClean="0"/>
              <a:t>.</a:t>
            </a:r>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1563417"/>
            <a:ext cx="1800200" cy="2801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0374" y="4611231"/>
            <a:ext cx="9144000" cy="2246769"/>
          </a:xfrm>
          <a:prstGeom prst="rect">
            <a:avLst/>
          </a:prstGeom>
        </p:spPr>
        <p:txBody>
          <a:bodyPr wrap="square">
            <a:spAutoFit/>
          </a:bodyPr>
          <a:lstStyle/>
          <a:p>
            <a:pPr algn="ctr"/>
            <a:r>
              <a:rPr lang="es-CO" sz="2800" b="1" dirty="0">
                <a:solidFill>
                  <a:srgbClr val="C00000"/>
                </a:solidFill>
              </a:rPr>
              <a:t>Si había una ofensa </a:t>
            </a:r>
            <a:r>
              <a:rPr lang="es-CO" sz="2800" b="1" dirty="0" smtClean="0">
                <a:solidFill>
                  <a:srgbClr val="C00000"/>
                </a:solidFill>
              </a:rPr>
              <a:t>gravísima contra Urías, había violado el séptimo Mandamiento «</a:t>
            </a:r>
            <a:r>
              <a:rPr lang="es-CO" sz="2800" b="1" u="sng" dirty="0" smtClean="0">
                <a:solidFill>
                  <a:srgbClr val="C00000"/>
                </a:solidFill>
                <a:latin typeface="Agency FB" pitchFamily="34" charset="0"/>
              </a:rPr>
              <a:t>NO COMETERÁS ADULTERIO</a:t>
            </a:r>
            <a:r>
              <a:rPr lang="es-CO" sz="2800" b="1" dirty="0" smtClean="0">
                <a:solidFill>
                  <a:srgbClr val="C00000"/>
                </a:solidFill>
              </a:rPr>
              <a:t>» </a:t>
            </a:r>
            <a:r>
              <a:rPr lang="es-CO" sz="2800" b="1" dirty="0" smtClean="0"/>
              <a:t>(Éxo.20:14)</a:t>
            </a:r>
            <a:r>
              <a:rPr lang="es-CO" sz="2800" b="1" dirty="0" smtClean="0">
                <a:solidFill>
                  <a:srgbClr val="C00000"/>
                </a:solidFill>
              </a:rPr>
              <a:t>, y al hacerlo había violado todos los mandamientos </a:t>
            </a:r>
            <a:r>
              <a:rPr lang="es-CO" sz="2800" b="1" dirty="0" smtClean="0"/>
              <a:t>(San.2:10-12), </a:t>
            </a:r>
            <a:r>
              <a:rPr lang="es-CO" sz="2800" b="1" dirty="0">
                <a:solidFill>
                  <a:srgbClr val="C00000"/>
                </a:solidFill>
              </a:rPr>
              <a:t>pero aquí el problema es que el nombre del Señor había sido blasfemado. </a:t>
            </a:r>
          </a:p>
        </p:txBody>
      </p:sp>
    </p:spTree>
    <p:extLst>
      <p:ext uri="{BB962C8B-B14F-4D97-AF65-F5344CB8AC3E}">
        <p14:creationId xmlns:p14="http://schemas.microsoft.com/office/powerpoint/2010/main" val="406567157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528392"/>
          </a:xfrm>
          <a:blipFill>
            <a:blip r:embed="rId2"/>
            <a:tile tx="0" ty="0" sx="100000" sy="100000" flip="none" algn="tl"/>
          </a:blipFill>
          <a:ln>
            <a:solidFill>
              <a:schemeClr val="accent4">
                <a:lumMod val="20000"/>
                <a:lumOff val="80000"/>
              </a:schemeClr>
            </a:solidFill>
          </a:ln>
        </p:spPr>
        <p:txBody>
          <a:bodyPr>
            <a:normAutofit fontScale="92500" lnSpcReduction="10000"/>
          </a:bodyPr>
          <a:lstStyle/>
          <a:p>
            <a:pPr marL="0" indent="0" algn="ctr">
              <a:buNone/>
            </a:pPr>
            <a:r>
              <a:rPr lang="es-CO" dirty="0" smtClean="0"/>
              <a:t>La pregunta es: ¿</a:t>
            </a:r>
            <a:r>
              <a:rPr lang="es-CO" b="1" dirty="0" smtClean="0"/>
              <a:t>De </a:t>
            </a:r>
            <a:r>
              <a:rPr lang="es-CO" b="1" dirty="0"/>
              <a:t>cuantas cosas nos priváramos si de verdad pensáramos en el nombre de Dios</a:t>
            </a:r>
            <a:r>
              <a:rPr lang="es-CO" dirty="0"/>
              <a:t>? </a:t>
            </a:r>
            <a:endParaRPr lang="es-CO" dirty="0" smtClean="0"/>
          </a:p>
          <a:p>
            <a:pPr marL="0" indent="0" algn="ctr">
              <a:buNone/>
            </a:pPr>
            <a:r>
              <a:rPr lang="es-CO" dirty="0" smtClean="0"/>
              <a:t>Pero </a:t>
            </a:r>
            <a:r>
              <a:rPr lang="es-CO" dirty="0"/>
              <a:t>no nos sentimos cargados espiritualmente porque no va en juego el nombre de nosotros. Si el nombre de Dios, si su honor estuviera en nosotros, en que lo honráramos muchas cosas pudieran cambiar. </a:t>
            </a:r>
            <a:endParaRPr lang="es-CO" dirty="0" smtClean="0"/>
          </a:p>
        </p:txBody>
      </p:sp>
      <p:sp>
        <p:nvSpPr>
          <p:cNvPr id="4" name="3 Rectángulo"/>
          <p:cNvSpPr/>
          <p:nvPr/>
        </p:nvSpPr>
        <p:spPr>
          <a:xfrm>
            <a:off x="2286000" y="4437112"/>
            <a:ext cx="6318448" cy="1938992"/>
          </a:xfrm>
          <a:prstGeom prst="rect">
            <a:avLst/>
          </a:prstGeom>
        </p:spPr>
        <p:txBody>
          <a:bodyPr wrap="square">
            <a:spAutoFit/>
          </a:bodyPr>
          <a:lstStyle/>
          <a:p>
            <a:pPr algn="r"/>
            <a:r>
              <a:rPr lang="es-CO" sz="2400" dirty="0"/>
              <a:t>Lo que pasa aquí en el país, muertes, pobreza y más deshonran su nombre, pero la iglesia solo piensa en ella, en que la conozcan  en que se llene, pero lo que debe de importar no es que conozcan la iglesia sino al nombre de Dios</a:t>
            </a:r>
            <a:r>
              <a:rPr lang="es-CO" sz="2400" dirty="0" smtClean="0"/>
              <a:t>.</a:t>
            </a:r>
            <a:endParaRPr lang="es-CO" sz="24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437112"/>
            <a:ext cx="2232248" cy="2113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867049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heel(1)">
                                      <p:cBhvr>
                                        <p:cTn id="10"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rmAutofit fontScale="90000"/>
          </a:bodyPr>
          <a:lstStyle/>
          <a:p>
            <a:r>
              <a:rPr lang="es-CO" b="1" i="1" dirty="0">
                <a:latin typeface="Agency FB" pitchFamily="34" charset="0"/>
              </a:rPr>
              <a:t>¿Qué haremos nosotros ante el avance del enemigo?</a:t>
            </a:r>
          </a:p>
        </p:txBody>
      </p:sp>
      <p:sp>
        <p:nvSpPr>
          <p:cNvPr id="3" name="2 Marcador de contenido"/>
          <p:cNvSpPr>
            <a:spLocks noGrp="1"/>
          </p:cNvSpPr>
          <p:nvPr>
            <p:ph idx="1"/>
          </p:nvPr>
        </p:nvSpPr>
        <p:spPr>
          <a:xfrm>
            <a:off x="457200" y="1600201"/>
            <a:ext cx="8229600" cy="2188840"/>
          </a:xfrm>
          <a:blipFill>
            <a:blip r:embed="rId2"/>
            <a:tile tx="0" ty="0" sx="100000" sy="100000" flip="none" algn="tl"/>
          </a:blipFill>
        </p:spPr>
        <p:txBody>
          <a:bodyPr>
            <a:normAutofit fontScale="92500" lnSpcReduction="10000"/>
          </a:bodyPr>
          <a:lstStyle/>
          <a:p>
            <a:pPr marL="0" indent="0" algn="ctr">
              <a:buNone/>
            </a:pPr>
            <a:r>
              <a:rPr lang="es-CO" dirty="0" smtClean="0"/>
              <a:t>Es impresionante pensar como el enemigo de Dios estaba dominando la mente de esa gran multitud de miembros de la iglesia de Israel, que solamente cuatro estaban exaltando el nombre de Dios, Moisés, Aarón, Josúe y Caleb.</a:t>
            </a:r>
          </a:p>
        </p:txBody>
      </p:sp>
      <p:sp>
        <p:nvSpPr>
          <p:cNvPr id="4" name="3 Rectángulo"/>
          <p:cNvSpPr/>
          <p:nvPr/>
        </p:nvSpPr>
        <p:spPr>
          <a:xfrm>
            <a:off x="323528" y="4221088"/>
            <a:ext cx="6120680" cy="2308324"/>
          </a:xfrm>
          <a:prstGeom prst="rect">
            <a:avLst/>
          </a:prstGeom>
        </p:spPr>
        <p:txBody>
          <a:bodyPr wrap="square">
            <a:spAutoFit/>
          </a:bodyPr>
          <a:lstStyle/>
          <a:p>
            <a:pPr algn="ctr"/>
            <a:r>
              <a:rPr lang="es-CO" sz="2400" dirty="0"/>
              <a:t>Las cosas que están pasando en </a:t>
            </a:r>
            <a:r>
              <a:rPr lang="es-CO" sz="2400" dirty="0" smtClean="0"/>
              <a:t>el mundo ofenden </a:t>
            </a:r>
            <a:r>
              <a:rPr lang="es-CO" sz="2400" dirty="0"/>
              <a:t>el honor de Dios, su nombre ¿y que hacemos nosotros? caeremos en las garras del enemigo que nos ponen a pelear entre nosotros, o caeremos en el desanimo porque los demás hablan de nosotros. </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4221088"/>
            <a:ext cx="2295525" cy="2293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824139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circle(in)">
                                      <p:cBhvr>
                                        <p:cTn id="10"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858000"/>
          </a:xfrm>
          <a:blipFill>
            <a:blip r:embed="rId2"/>
            <a:tile tx="0" ty="0" sx="100000" sy="100000" flip="none" algn="tl"/>
          </a:blipFill>
        </p:spPr>
        <p:txBody>
          <a:bodyPr>
            <a:normAutofit fontScale="92500" lnSpcReduction="10000"/>
          </a:bodyPr>
          <a:lstStyle/>
          <a:p>
            <a:pPr marL="0" indent="0" algn="ctr">
              <a:buNone/>
            </a:pPr>
            <a:r>
              <a:rPr lang="es-CO" b="1" dirty="0" smtClean="0">
                <a:solidFill>
                  <a:srgbClr val="C00000"/>
                </a:solidFill>
              </a:rPr>
              <a:t>Dios </a:t>
            </a:r>
            <a:r>
              <a:rPr lang="es-CO" b="1" dirty="0">
                <a:solidFill>
                  <a:srgbClr val="C00000"/>
                </a:solidFill>
              </a:rPr>
              <a:t>nos ha llamado para </a:t>
            </a:r>
            <a:r>
              <a:rPr lang="es-CO" b="1" dirty="0" smtClean="0">
                <a:solidFill>
                  <a:srgbClr val="C00000"/>
                </a:solidFill>
              </a:rPr>
              <a:t>que nuestra</a:t>
            </a:r>
            <a:r>
              <a:rPr lang="es-CO" b="1" dirty="0">
                <a:solidFill>
                  <a:srgbClr val="C00000"/>
                </a:solidFill>
              </a:rPr>
              <a:t> única preocupación sea que el nombre de Dios sea glorificado. La única posibilidad que tenemos de que nuestro nombre sea escuchado aunque sea un poco es que nos importe por sobre todas las cosas el honor de Dios. </a:t>
            </a:r>
            <a:endParaRPr lang="es-CO" b="1" dirty="0" smtClean="0">
              <a:solidFill>
                <a:srgbClr val="C00000"/>
              </a:solidFill>
            </a:endParaRPr>
          </a:p>
          <a:p>
            <a:pPr marL="0" indent="0" algn="ctr">
              <a:buNone/>
            </a:pPr>
            <a:r>
              <a:rPr lang="es-CO" dirty="0" smtClean="0"/>
              <a:t>Si </a:t>
            </a:r>
            <a:r>
              <a:rPr lang="es-CO" dirty="0"/>
              <a:t>en la </a:t>
            </a:r>
            <a:r>
              <a:rPr lang="es-CO" dirty="0" smtClean="0"/>
              <a:t>Biblia </a:t>
            </a:r>
            <a:r>
              <a:rPr lang="es-CO" dirty="0"/>
              <a:t>hablamos de hombres y su nombre es porque ellos pensaron en su nombre en el nombre de Dios, pero muchos se indignan porque no hablan de su nombre o porque hablan mal de su nombre. </a:t>
            </a:r>
            <a:endParaRPr lang="es-CO" dirty="0" smtClean="0"/>
          </a:p>
          <a:p>
            <a:pPr marL="0" indent="0" algn="ctr">
              <a:buNone/>
            </a:pPr>
            <a:r>
              <a:rPr lang="es-CO" b="1" dirty="0" smtClean="0">
                <a:solidFill>
                  <a:srgbClr val="C00000"/>
                </a:solidFill>
              </a:rPr>
              <a:t>Entre </a:t>
            </a:r>
            <a:r>
              <a:rPr lang="es-CO" b="1" dirty="0">
                <a:solidFill>
                  <a:srgbClr val="C00000"/>
                </a:solidFill>
              </a:rPr>
              <a:t>menos nos importe el nombre de Dios y nos importe mas el nuestro mas caeremos en el anonimato y el olvido, porque a Dios no le interesa andar levantando nombres que no le interesan para nada su honor.</a:t>
            </a:r>
          </a:p>
          <a:p>
            <a:endParaRPr lang="es-CO" dirty="0"/>
          </a:p>
        </p:txBody>
      </p:sp>
    </p:spTree>
    <p:extLst>
      <p:ext uri="{BB962C8B-B14F-4D97-AF65-F5344CB8AC3E}">
        <p14:creationId xmlns:p14="http://schemas.microsoft.com/office/powerpoint/2010/main" val="12316221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p:spPr>
        <p:txBody>
          <a:bodyPr>
            <a:normAutofit fontScale="90000"/>
          </a:bodyPr>
          <a:lstStyle/>
          <a:p>
            <a:r>
              <a:rPr lang="es-CO" b="1" i="1" dirty="0">
                <a:latin typeface="Agency FB" pitchFamily="34" charset="0"/>
              </a:rPr>
              <a:t>Cuando hablan mal de nosotros, no importa</a:t>
            </a:r>
          </a:p>
        </p:txBody>
      </p:sp>
      <p:sp>
        <p:nvSpPr>
          <p:cNvPr id="3" name="2 Marcador de contenido"/>
          <p:cNvSpPr>
            <a:spLocks noGrp="1"/>
          </p:cNvSpPr>
          <p:nvPr>
            <p:ph idx="1"/>
          </p:nvPr>
        </p:nvSpPr>
        <p:spPr>
          <a:xfrm>
            <a:off x="251520" y="1700808"/>
            <a:ext cx="5688632" cy="2376264"/>
          </a:xfrm>
          <a:blipFill>
            <a:blip r:embed="rId2"/>
            <a:tile tx="0" ty="0" sx="100000" sy="100000" flip="none" algn="tl"/>
          </a:blipFill>
        </p:spPr>
        <p:txBody>
          <a:bodyPr>
            <a:normAutofit fontScale="85000" lnSpcReduction="10000"/>
          </a:bodyPr>
          <a:lstStyle/>
          <a:p>
            <a:pPr marL="0" indent="0">
              <a:buNone/>
            </a:pPr>
            <a:r>
              <a:rPr lang="es-CO" b="1" dirty="0" smtClean="0">
                <a:solidFill>
                  <a:srgbClr val="FF0000"/>
                </a:solidFill>
              </a:rPr>
              <a:t>Juan 3:26.</a:t>
            </a:r>
            <a:endParaRPr lang="es-CO" b="1" dirty="0">
              <a:solidFill>
                <a:srgbClr val="FF0000"/>
              </a:solidFill>
            </a:endParaRPr>
          </a:p>
          <a:p>
            <a:pPr marL="0" indent="0">
              <a:buNone/>
            </a:pPr>
            <a:r>
              <a:rPr lang="es-CO" dirty="0" smtClean="0"/>
              <a:t>Aquéllos </a:t>
            </a:r>
            <a:r>
              <a:rPr lang="es-CO" dirty="0"/>
              <a:t>fueron a ver a Juan y le </a:t>
            </a:r>
            <a:r>
              <a:rPr lang="es-CO" dirty="0" smtClean="0"/>
              <a:t>dijeron: «</a:t>
            </a:r>
            <a:r>
              <a:rPr lang="es-CO" dirty="0" smtClean="0">
                <a:latin typeface="Agency FB" pitchFamily="34" charset="0"/>
              </a:rPr>
              <a:t>Rabí</a:t>
            </a:r>
            <a:r>
              <a:rPr lang="es-CO" dirty="0">
                <a:latin typeface="Agency FB" pitchFamily="34" charset="0"/>
              </a:rPr>
              <a:t>, </a:t>
            </a:r>
            <a:r>
              <a:rPr lang="es-CO" dirty="0" smtClean="0">
                <a:latin typeface="Agency FB" pitchFamily="34" charset="0"/>
              </a:rPr>
              <a:t>el </a:t>
            </a:r>
            <a:r>
              <a:rPr lang="es-CO" dirty="0">
                <a:latin typeface="Agency FB" pitchFamily="34" charset="0"/>
              </a:rPr>
              <a:t>que estaba contigo al otro lado del Jordán, y de quien tú diste testimonio, ahora está bautizando, y todos acuden a </a:t>
            </a:r>
            <a:r>
              <a:rPr lang="es-CO" dirty="0" smtClean="0">
                <a:latin typeface="Agency FB" pitchFamily="34" charset="0"/>
              </a:rPr>
              <a:t>él</a:t>
            </a:r>
            <a:r>
              <a:rPr lang="es-CO" dirty="0" smtClean="0"/>
              <a:t>».</a:t>
            </a:r>
            <a:r>
              <a:rPr lang="es-CO" dirty="0"/>
              <a:t> </a:t>
            </a:r>
          </a:p>
          <a:p>
            <a:endParaRPr lang="es-CO"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1772816"/>
            <a:ext cx="2390775"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16821" y="4509120"/>
            <a:ext cx="8568952" cy="1938992"/>
          </a:xfrm>
          <a:prstGeom prst="rect">
            <a:avLst/>
          </a:prstGeom>
        </p:spPr>
        <p:txBody>
          <a:bodyPr wrap="square">
            <a:spAutoFit/>
          </a:bodyPr>
          <a:lstStyle/>
          <a:p>
            <a:pPr algn="ctr"/>
            <a:r>
              <a:rPr lang="es-CO" sz="2000" b="1" dirty="0">
                <a:solidFill>
                  <a:srgbClr val="FF0000"/>
                </a:solidFill>
              </a:rPr>
              <a:t>Siempre existirán hombres interesados en sembrar desanimo que andarán hablando cosas que confunden, empiezan a decir que otros andan hablando de nosotros. Gente que quiere meter en la cabeza de nosotros que somos mejores que el que Dios ha elegido, como sucedió con Moisés cuando el mismo Aarón y María, que eran sus hermanos hablaron mal de </a:t>
            </a:r>
            <a:r>
              <a:rPr lang="es-CO" sz="2000" b="1" dirty="0" smtClean="0">
                <a:solidFill>
                  <a:srgbClr val="FF0000"/>
                </a:solidFill>
              </a:rPr>
              <a:t>Moisés, y </a:t>
            </a:r>
            <a:r>
              <a:rPr lang="es-CO" sz="2000" b="1" dirty="0">
                <a:solidFill>
                  <a:srgbClr val="FF0000"/>
                </a:solidFill>
              </a:rPr>
              <a:t>que somos nosotros los que nos merecemos las cosas. </a:t>
            </a:r>
            <a:r>
              <a:rPr lang="es-CO" sz="2000" b="1" dirty="0"/>
              <a:t>lea (Núm.12:1,2), </a:t>
            </a:r>
          </a:p>
        </p:txBody>
      </p:sp>
    </p:spTree>
    <p:extLst>
      <p:ext uri="{BB962C8B-B14F-4D97-AF65-F5344CB8AC3E}">
        <p14:creationId xmlns:p14="http://schemas.microsoft.com/office/powerpoint/2010/main" val="15812876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453336"/>
          </a:xfrm>
          <a:blipFill>
            <a:blip r:embed="rId2"/>
            <a:tile tx="0" ty="0" sx="100000" sy="100000" flip="none" algn="tl"/>
          </a:blipFill>
        </p:spPr>
        <p:txBody>
          <a:bodyPr>
            <a:normAutofit lnSpcReduction="10000"/>
          </a:bodyPr>
          <a:lstStyle/>
          <a:p>
            <a:pPr marL="0" indent="0" algn="ctr">
              <a:buNone/>
            </a:pPr>
            <a:r>
              <a:rPr lang="es-CO" b="1" dirty="0" smtClean="0">
                <a:solidFill>
                  <a:srgbClr val="FF0000"/>
                </a:solidFill>
              </a:rPr>
              <a:t>Juan 3:27</a:t>
            </a:r>
            <a:r>
              <a:rPr lang="es-CO" dirty="0" smtClean="0"/>
              <a:t>, nos dice que a esta sugerencia Juan el Bautista respondió: «</a:t>
            </a:r>
            <a:r>
              <a:rPr lang="es-CO" dirty="0" smtClean="0">
                <a:latin typeface="Agency FB" pitchFamily="34" charset="0"/>
              </a:rPr>
              <a:t>Nadie </a:t>
            </a:r>
            <a:r>
              <a:rPr lang="es-CO" dirty="0">
                <a:latin typeface="Agency FB" pitchFamily="34" charset="0"/>
              </a:rPr>
              <a:t>puede recibir nada a menos que Dios se lo </a:t>
            </a:r>
            <a:r>
              <a:rPr lang="es-CO" dirty="0" smtClean="0">
                <a:latin typeface="Agency FB" pitchFamily="34" charset="0"/>
              </a:rPr>
              <a:t>conceda</a:t>
            </a:r>
            <a:r>
              <a:rPr lang="es-CO" dirty="0" smtClean="0"/>
              <a:t>». </a:t>
            </a:r>
            <a:r>
              <a:rPr lang="es-CO" dirty="0"/>
              <a:t> </a:t>
            </a:r>
          </a:p>
          <a:p>
            <a:pPr marL="0" indent="0" algn="ctr">
              <a:buNone/>
            </a:pPr>
            <a:r>
              <a:rPr lang="es-CO" dirty="0" smtClean="0"/>
              <a:t>Recuerda, nadie </a:t>
            </a:r>
            <a:r>
              <a:rPr lang="es-CO" dirty="0"/>
              <a:t>recibe nada si Dios no se lo concede. </a:t>
            </a:r>
            <a:r>
              <a:rPr lang="es-CO" dirty="0" smtClean="0"/>
              <a:t>Por lo tanto, si </a:t>
            </a:r>
            <a:r>
              <a:rPr lang="es-CO" dirty="0"/>
              <a:t>nos llegan a hablar </a:t>
            </a:r>
            <a:r>
              <a:rPr lang="es-CO" dirty="0" smtClean="0"/>
              <a:t>cosas </a:t>
            </a:r>
            <a:r>
              <a:rPr lang="es-CO" dirty="0"/>
              <a:t>de </a:t>
            </a:r>
            <a:r>
              <a:rPr lang="es-CO" dirty="0" smtClean="0"/>
              <a:t>otras </a:t>
            </a:r>
            <a:r>
              <a:rPr lang="es-CO" dirty="0"/>
              <a:t>personas no nos debe de importar porque Dios le da a quien el quiera, pero lo que importa es el nombre del Señor</a:t>
            </a:r>
            <a:r>
              <a:rPr lang="es-CO" dirty="0" smtClean="0"/>
              <a:t>.</a:t>
            </a:r>
          </a:p>
          <a:p>
            <a:pPr marL="0" indent="0">
              <a:buNone/>
            </a:pPr>
            <a:r>
              <a:rPr lang="es-CO" dirty="0" smtClean="0"/>
              <a:t> </a:t>
            </a:r>
          </a:p>
          <a:p>
            <a:pPr marL="0" indent="0" algn="ctr">
              <a:buNone/>
            </a:pPr>
            <a:r>
              <a:rPr lang="es-CO" sz="2400" dirty="0" smtClean="0">
                <a:solidFill>
                  <a:srgbClr val="FF0000"/>
                </a:solidFill>
              </a:rPr>
              <a:t>EL REGISTRO QUE ESTAMOS ESTUDIANDO, REFERENTE A MOISÉS, NOS DICE QUE DIOS CASTIGA CON LA MUERTE A LAS PERSONAS QUE </a:t>
            </a:r>
            <a:r>
              <a:rPr lang="es-CO" sz="2400" b="1" u="sng" dirty="0" smtClean="0">
                <a:solidFill>
                  <a:srgbClr val="FF0000"/>
                </a:solidFill>
              </a:rPr>
              <a:t>PERSISTEN</a:t>
            </a:r>
            <a:r>
              <a:rPr lang="es-CO" sz="2400" dirty="0" smtClean="0">
                <a:solidFill>
                  <a:srgbClr val="FF0000"/>
                </a:solidFill>
              </a:rPr>
              <a:t> EN PENSAR SOLO EN ELLAS,  SINO EN AQUELLAS QUE PIENSAN EN HONRAR AL SEÑOR. </a:t>
            </a:r>
            <a:r>
              <a:rPr lang="es-CO" dirty="0" smtClean="0"/>
              <a:t>Lea Nún.14:11, 22-24,26-30.</a:t>
            </a:r>
          </a:p>
          <a:p>
            <a:endParaRPr lang="es-CO" dirty="0"/>
          </a:p>
        </p:txBody>
      </p:sp>
    </p:spTree>
    <p:extLst>
      <p:ext uri="{BB962C8B-B14F-4D97-AF65-F5344CB8AC3E}">
        <p14:creationId xmlns:p14="http://schemas.microsoft.com/office/powerpoint/2010/main" val="129285509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fontScale="90000"/>
          </a:bodyPr>
          <a:lstStyle/>
          <a:p>
            <a:r>
              <a:rPr lang="es-CO" dirty="0" smtClean="0"/>
              <a:t/>
            </a:r>
            <a:br>
              <a:rPr lang="es-CO" dirty="0" smtClean="0"/>
            </a:br>
            <a:r>
              <a:rPr lang="es-CO" sz="3100" dirty="0" smtClean="0">
                <a:latin typeface="Algerian" pitchFamily="82" charset="0"/>
              </a:rPr>
              <a:t>¿</a:t>
            </a:r>
            <a:r>
              <a:rPr lang="es-CO" sz="3100" dirty="0">
                <a:latin typeface="Algerian" pitchFamily="82" charset="0"/>
              </a:rPr>
              <a:t>Cual es la fuente de  nuestra alegría?</a:t>
            </a:r>
            <a:br>
              <a:rPr lang="es-CO" sz="3100" dirty="0">
                <a:latin typeface="Algerian" pitchFamily="82" charset="0"/>
              </a:rPr>
            </a:br>
            <a:endParaRPr lang="es-CO" dirty="0">
              <a:latin typeface="Algerian" pitchFamily="82" charset="0"/>
            </a:endParaRPr>
          </a:p>
        </p:txBody>
      </p:sp>
      <p:sp>
        <p:nvSpPr>
          <p:cNvPr id="3" name="2 Marcador de contenido"/>
          <p:cNvSpPr>
            <a:spLocks noGrp="1"/>
          </p:cNvSpPr>
          <p:nvPr>
            <p:ph idx="1"/>
          </p:nvPr>
        </p:nvSpPr>
        <p:spPr>
          <a:xfrm>
            <a:off x="457200" y="1600201"/>
            <a:ext cx="8229600" cy="2476872"/>
          </a:xfrm>
        </p:spPr>
        <p:txBody>
          <a:bodyPr>
            <a:normAutofit fontScale="92500" lnSpcReduction="20000"/>
          </a:bodyPr>
          <a:lstStyle/>
          <a:p>
            <a:pPr marL="0" indent="0" algn="ctr">
              <a:buNone/>
            </a:pPr>
            <a:r>
              <a:rPr lang="es-CO" dirty="0" smtClean="0"/>
              <a:t>En  </a:t>
            </a:r>
            <a:r>
              <a:rPr lang="es-CO" b="1" dirty="0" smtClean="0">
                <a:solidFill>
                  <a:srgbClr val="FF0000"/>
                </a:solidFill>
              </a:rPr>
              <a:t>Juan 3:28 y 29</a:t>
            </a:r>
            <a:r>
              <a:rPr lang="es-CO" dirty="0" smtClean="0"/>
              <a:t>, Juan el bautista continuó diciendo:  «</a:t>
            </a:r>
            <a:r>
              <a:rPr lang="es-CO" dirty="0" smtClean="0">
                <a:latin typeface="Agency FB" pitchFamily="34" charset="0"/>
              </a:rPr>
              <a:t>Ustedes </a:t>
            </a:r>
            <a:r>
              <a:rPr lang="es-CO" dirty="0">
                <a:latin typeface="Agency FB" pitchFamily="34" charset="0"/>
              </a:rPr>
              <a:t>me son testigos de que dije: “Yo no soy el Cristo, sino que he sido enviado delante de él.” 29 </a:t>
            </a:r>
            <a:r>
              <a:rPr lang="es-CO" dirty="0" smtClean="0">
                <a:latin typeface="Agency FB" pitchFamily="34" charset="0"/>
              </a:rPr>
              <a:t> «El </a:t>
            </a:r>
            <a:r>
              <a:rPr lang="es-CO" dirty="0">
                <a:latin typeface="Agency FB" pitchFamily="34" charset="0"/>
              </a:rPr>
              <a:t>que tiene a la novia es el novio. Pero el amigo del novio, que está a su lado y lo escucha, se llena de alegría cuando oye la voz del novio. </a:t>
            </a:r>
            <a:r>
              <a:rPr lang="es-CO" b="1" u="sng" dirty="0" smtClean="0">
                <a:latin typeface="Agency FB" pitchFamily="34" charset="0"/>
              </a:rPr>
              <a:t>Este </a:t>
            </a:r>
            <a:r>
              <a:rPr lang="es-CO" b="1" u="sng" dirty="0">
                <a:latin typeface="Agency FB" pitchFamily="34" charset="0"/>
              </a:rPr>
              <a:t>mi gozo es </a:t>
            </a:r>
            <a:r>
              <a:rPr lang="es-CO" b="1" u="sng" dirty="0" smtClean="0">
                <a:latin typeface="Agency FB" pitchFamily="34" charset="0"/>
              </a:rPr>
              <a:t>cumplido</a:t>
            </a:r>
            <a:r>
              <a:rPr lang="es-CO" dirty="0" smtClean="0"/>
              <a:t>».</a:t>
            </a:r>
            <a:endParaRPr lang="es-CO" dirty="0"/>
          </a:p>
        </p:txBody>
      </p:sp>
      <p:sp>
        <p:nvSpPr>
          <p:cNvPr id="4" name="3 Rectángulo"/>
          <p:cNvSpPr/>
          <p:nvPr/>
        </p:nvSpPr>
        <p:spPr>
          <a:xfrm>
            <a:off x="0" y="4149080"/>
            <a:ext cx="9144000" cy="2677656"/>
          </a:xfrm>
          <a:prstGeom prst="rect">
            <a:avLst/>
          </a:prstGeom>
        </p:spPr>
        <p:txBody>
          <a:bodyPr wrap="square">
            <a:spAutoFit/>
          </a:bodyPr>
          <a:lstStyle/>
          <a:p>
            <a:pPr algn="ctr"/>
            <a:r>
              <a:rPr lang="es-CO" sz="2400" dirty="0"/>
              <a:t>¿Cuantos pierden la alegría cuando no los mencionan o no los eligen porque solo </a:t>
            </a:r>
            <a:r>
              <a:rPr lang="es-CO" sz="2400" dirty="0" smtClean="0"/>
              <a:t>están </a:t>
            </a:r>
            <a:r>
              <a:rPr lang="es-CO" sz="2400" dirty="0"/>
              <a:t>pensando en su nombre? </a:t>
            </a:r>
            <a:r>
              <a:rPr lang="es-CO" sz="2400" u="sng" dirty="0"/>
              <a:t>Pero a Juan lo que le importa es que el nombre de Dios sea glorificado</a:t>
            </a:r>
            <a:r>
              <a:rPr lang="es-CO" sz="2400" dirty="0"/>
              <a:t>, ya si no es por medio de nosotros no es problema porque Dios utiliza a quien el quiera. </a:t>
            </a:r>
            <a:r>
              <a:rPr lang="es-CO" sz="2400" u="sng" dirty="0"/>
              <a:t>Muchos comienzan a marchitarse porque piensan que solo a ellos los debe de usar el Señor y cuando Dios empieza a usar a otros se marchitan espiritualmente.</a:t>
            </a:r>
          </a:p>
        </p:txBody>
      </p:sp>
    </p:spTree>
    <p:extLst>
      <p:ext uri="{BB962C8B-B14F-4D97-AF65-F5344CB8AC3E}">
        <p14:creationId xmlns:p14="http://schemas.microsoft.com/office/powerpoint/2010/main" val="274540882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4042792" cy="1143000"/>
          </a:xfrm>
          <a:solidFill>
            <a:schemeClr val="accent3">
              <a:lumMod val="20000"/>
              <a:lumOff val="80000"/>
            </a:schemeClr>
          </a:solidFill>
        </p:spPr>
        <p:txBody>
          <a:bodyPr>
            <a:normAutofit fontScale="90000"/>
          </a:bodyPr>
          <a:lstStyle/>
          <a:p>
            <a:r>
              <a:rPr lang="es-CO" b="1" i="1" dirty="0" smtClean="0">
                <a:latin typeface="Agency FB" pitchFamily="34" charset="0"/>
              </a:rPr>
              <a:t>A el le toca c</a:t>
            </a:r>
            <a:r>
              <a:rPr lang="es-CO" sz="5400" b="1" i="1" dirty="0" smtClean="0">
                <a:latin typeface="Agency FB" pitchFamily="34" charset="0"/>
              </a:rPr>
              <a:t>r</a:t>
            </a:r>
            <a:r>
              <a:rPr lang="es-CO" sz="6000" b="1" i="1" dirty="0" smtClean="0">
                <a:latin typeface="Agency FB" pitchFamily="34" charset="0"/>
              </a:rPr>
              <a:t>e</a:t>
            </a:r>
            <a:r>
              <a:rPr lang="es-CO" sz="6700" b="1" i="1" dirty="0" smtClean="0">
                <a:latin typeface="Agency FB" pitchFamily="34" charset="0"/>
              </a:rPr>
              <a:t>c</a:t>
            </a:r>
            <a:r>
              <a:rPr lang="es-CO" sz="7300" b="1" i="1" dirty="0" smtClean="0">
                <a:latin typeface="Agency FB" pitchFamily="34" charset="0"/>
              </a:rPr>
              <a:t>er</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5257800"/>
          </a:xfrm>
          <a:noFill/>
        </p:spPr>
        <p:txBody>
          <a:bodyPr>
            <a:normAutofit fontScale="92500" lnSpcReduction="10000"/>
          </a:bodyPr>
          <a:lstStyle/>
          <a:p>
            <a:pPr marL="0" indent="0" algn="ctr">
              <a:buNone/>
            </a:pPr>
            <a:r>
              <a:rPr lang="es-CO" dirty="0" smtClean="0"/>
              <a:t>Con estas palabras Juan </a:t>
            </a:r>
            <a:r>
              <a:rPr lang="es-CO" dirty="0"/>
              <a:t>declara que no podía ser de otra manera.  </a:t>
            </a:r>
            <a:r>
              <a:rPr lang="es-CO" dirty="0" smtClean="0"/>
              <a:t>Y estas </a:t>
            </a:r>
            <a:r>
              <a:rPr lang="es-CO" dirty="0"/>
              <a:t>son casi las últimas palabras de Juan que se registran antes de su encarcelamiento.  Con seguridad, nunca se han pronunciado palabras más llenas de humildad, de sumisión y de abnegación que las de Juan en esta ocasión. </a:t>
            </a:r>
            <a:endParaRPr lang="es-CO" dirty="0" smtClean="0"/>
          </a:p>
          <a:p>
            <a:pPr marL="0" indent="0" algn="ctr">
              <a:buNone/>
            </a:pPr>
            <a:r>
              <a:rPr lang="es-CO" dirty="0" smtClean="0"/>
              <a:t>Cuando </a:t>
            </a:r>
            <a:r>
              <a:rPr lang="es-CO" dirty="0"/>
              <a:t>estaba en la plenitud de su vida y de su ministerio, se lo llama a retirarse y a dejar su lugar a otros.  Ciertamente, “</a:t>
            </a:r>
            <a:r>
              <a:rPr lang="es-CO" b="1" dirty="0">
                <a:latin typeface="Agency FB" pitchFamily="34" charset="0"/>
              </a:rPr>
              <a:t>entre los que nacen de mujer no se ha levantado otro mayor que Juan el Bautista</a:t>
            </a:r>
            <a:r>
              <a:rPr lang="es-CO" dirty="0" smtClean="0"/>
              <a:t>”. </a:t>
            </a:r>
          </a:p>
          <a:p>
            <a:pPr marL="0" indent="0" algn="ctr">
              <a:buNone/>
            </a:pPr>
            <a:r>
              <a:rPr lang="es-CO" dirty="0" smtClean="0"/>
              <a:t>Dijo Cristo Jesús en </a:t>
            </a:r>
            <a:r>
              <a:rPr lang="es-CO" b="1" dirty="0" smtClean="0">
                <a:solidFill>
                  <a:srgbClr val="FF0000"/>
                </a:solidFill>
              </a:rPr>
              <a:t>(Mat.11:11</a:t>
            </a:r>
            <a:r>
              <a:rPr lang="es-CO" b="1" dirty="0">
                <a:solidFill>
                  <a:srgbClr val="FF0000"/>
                </a:solidFill>
              </a:rPr>
              <a:t>). </a:t>
            </a:r>
          </a:p>
        </p:txBody>
      </p:sp>
      <p:sp>
        <p:nvSpPr>
          <p:cNvPr id="6" name="1 Título"/>
          <p:cNvSpPr txBox="1">
            <a:spLocks/>
          </p:cNvSpPr>
          <p:nvPr/>
        </p:nvSpPr>
        <p:spPr>
          <a:xfrm>
            <a:off x="4644008" y="260648"/>
            <a:ext cx="4019835" cy="1143000"/>
          </a:xfrm>
          <a:prstGeom prst="rect">
            <a:avLst/>
          </a:prstGeom>
          <a:solidFill>
            <a:schemeClr val="accent3">
              <a:lumMod val="20000"/>
              <a:lumOff val="80000"/>
            </a:schemeClr>
          </a:solidFill>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b="1" dirty="0" smtClean="0"/>
              <a:t>y a mi </a:t>
            </a:r>
            <a:r>
              <a:rPr lang="es-CO" sz="7200" b="1" dirty="0" smtClean="0"/>
              <a:t>m</a:t>
            </a:r>
            <a:r>
              <a:rPr lang="es-CO" sz="6500" b="1" dirty="0" smtClean="0"/>
              <a:t>e</a:t>
            </a:r>
            <a:r>
              <a:rPr lang="es-CO" sz="5800" b="1" dirty="0" smtClean="0"/>
              <a:t>n</a:t>
            </a:r>
            <a:r>
              <a:rPr lang="es-CO" sz="5200" b="1" dirty="0" smtClean="0"/>
              <a:t>g</a:t>
            </a:r>
            <a:r>
              <a:rPr lang="es-CO" sz="4700" b="1" dirty="0" smtClean="0"/>
              <a:t>u</a:t>
            </a:r>
            <a:r>
              <a:rPr lang="es-CO" b="1" dirty="0" smtClean="0"/>
              <a:t>a</a:t>
            </a:r>
            <a:r>
              <a:rPr lang="es-CO" sz="4200" b="1" dirty="0" smtClean="0"/>
              <a:t>r</a:t>
            </a:r>
            <a:endParaRPr lang="es-CO" b="1" dirty="0"/>
          </a:p>
        </p:txBody>
      </p:sp>
    </p:spTree>
    <p:extLst>
      <p:ext uri="{BB962C8B-B14F-4D97-AF65-F5344CB8AC3E}">
        <p14:creationId xmlns:p14="http://schemas.microsoft.com/office/powerpoint/2010/main" val="352513690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6"/>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par>
                                <p:cTn id="19" presetID="6" presetClass="entr" presetSubtype="16"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circle(in)">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381328"/>
          </a:xfrm>
        </p:spPr>
        <p:txBody>
          <a:bodyPr>
            <a:normAutofit fontScale="92500" lnSpcReduction="10000"/>
          </a:bodyPr>
          <a:lstStyle/>
          <a:p>
            <a:pPr marL="0" indent="0" algn="ctr">
              <a:buNone/>
            </a:pPr>
            <a:r>
              <a:rPr lang="es-CO" dirty="0" smtClean="0"/>
              <a:t>Si</a:t>
            </a:r>
            <a:r>
              <a:rPr lang="es-CO" dirty="0"/>
              <a:t> entendiéramos esto llegaríamos tan lejos en lo que Dios quiere darnos, pero hay muchos que se dedican a hablar de otros y lo hacen solo para hacerse un nombre, pero estos serán infelices y desgraciados siempre, porque en la </a:t>
            </a:r>
            <a:r>
              <a:rPr lang="es-CO" dirty="0" smtClean="0"/>
              <a:t>Biblia </a:t>
            </a:r>
            <a:r>
              <a:rPr lang="es-CO" dirty="0"/>
              <a:t>los hombres de renombre han llegado a serlo solo porque han defendido el nombre de Dios por encima de el de </a:t>
            </a:r>
            <a:r>
              <a:rPr lang="es-CO" dirty="0" smtClean="0"/>
              <a:t>ellos, como fue el caso de Moisés y Juan el bautista. </a:t>
            </a:r>
          </a:p>
          <a:p>
            <a:pPr marL="0" indent="0" algn="ctr">
              <a:buNone/>
            </a:pPr>
            <a:r>
              <a:rPr lang="es-CO" dirty="0" smtClean="0"/>
              <a:t>La </a:t>
            </a:r>
            <a:r>
              <a:rPr lang="es-CO" dirty="0"/>
              <a:t>fama de un siervo depende únicamente de levantar el nombre de Jesús. Para nosotros debe de ser el nombre del Señor lo mas importante y cuando Dios se agrade de nosotros el levantará nuestro nombre o nuestro ministerio pero debemos de pensar solo en él.</a:t>
            </a:r>
          </a:p>
          <a:p>
            <a:endParaRPr lang="es-CO" dirty="0"/>
          </a:p>
        </p:txBody>
      </p:sp>
    </p:spTree>
    <p:extLst>
      <p:ext uri="{BB962C8B-B14F-4D97-AF65-F5344CB8AC3E}">
        <p14:creationId xmlns:p14="http://schemas.microsoft.com/office/powerpoint/2010/main" val="14776838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0"/>
          <a:tileRect/>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lstStyle/>
          <a:p>
            <a:r>
              <a:rPr lang="es-CO" b="1" i="1" dirty="0" smtClean="0">
                <a:latin typeface="Agency FB" pitchFamily="34" charset="0"/>
              </a:rPr>
              <a:t>CONCLUSIÓN</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5257800"/>
          </a:xfrm>
        </p:spPr>
        <p:txBody>
          <a:bodyPr>
            <a:normAutofit fontScale="85000" lnSpcReduction="20000"/>
          </a:bodyPr>
          <a:lstStyle/>
          <a:p>
            <a:pPr marL="0" indent="0" algn="ctr">
              <a:buNone/>
            </a:pPr>
            <a:r>
              <a:rPr lang="es-CO" dirty="0" smtClean="0"/>
              <a:t>A través de este tema, Dios nos ha mostrado la intensa batalla que el enemigo de Dios esta librando en el mundo ya que le queda «poco tiempo». Y es tiempo de que comencemos a discernir </a:t>
            </a:r>
            <a:r>
              <a:rPr lang="es-CO" dirty="0"/>
              <a:t>lo que esta </a:t>
            </a:r>
            <a:r>
              <a:rPr lang="es-CO" dirty="0" smtClean="0"/>
              <a:t>pasando ya que el </a:t>
            </a:r>
            <a:r>
              <a:rPr lang="es-CO" dirty="0"/>
              <a:t>enemigo esta queriendo ganar terreno y nosotros se lo estamos cediendo. </a:t>
            </a:r>
            <a:endParaRPr lang="es-CO" dirty="0" smtClean="0"/>
          </a:p>
          <a:p>
            <a:pPr marL="0" indent="0" algn="ctr">
              <a:buNone/>
            </a:pPr>
            <a:r>
              <a:rPr lang="es-CO" dirty="0" smtClean="0"/>
              <a:t>Debemos de examinar nuestras vidas, y clamar </a:t>
            </a:r>
            <a:r>
              <a:rPr lang="es-CO" dirty="0"/>
              <a:t>por las cosas que están pasando, al final todo esto es una lucha espiritual y los que debemos de pelear por esto es la iglesia. </a:t>
            </a:r>
            <a:endParaRPr lang="es-CO" dirty="0" smtClean="0"/>
          </a:p>
          <a:p>
            <a:pPr marL="0" indent="0" algn="ctr">
              <a:buNone/>
            </a:pPr>
            <a:r>
              <a:rPr lang="es-CO" dirty="0" smtClean="0"/>
              <a:t>Hoy </a:t>
            </a:r>
            <a:r>
              <a:rPr lang="es-CO" dirty="0"/>
              <a:t>nuestro clamor debe de ser que Dios quite todo aquello en lo que el enemigo nos ha hecho estar ocupados y perdiendo el tiempo. Lo más importante para nosotros debe de ser lo que de verdad le interesa a Dios.</a:t>
            </a:r>
          </a:p>
          <a:p>
            <a:endParaRPr lang="es-CO" dirty="0"/>
          </a:p>
        </p:txBody>
      </p:sp>
    </p:spTree>
    <p:extLst>
      <p:ext uri="{BB962C8B-B14F-4D97-AF65-F5344CB8AC3E}">
        <p14:creationId xmlns:p14="http://schemas.microsoft.com/office/powerpoint/2010/main" val="35905613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381328"/>
          </a:xfrm>
        </p:spPr>
        <p:txBody>
          <a:bodyPr>
            <a:normAutofit fontScale="85000" lnSpcReduction="20000"/>
          </a:bodyPr>
          <a:lstStyle/>
          <a:p>
            <a:pPr marL="0" indent="0" algn="ctr" fontAlgn="base">
              <a:buNone/>
            </a:pPr>
            <a:r>
              <a:rPr lang="es-CO" sz="3500" b="1" dirty="0" smtClean="0"/>
              <a:t>¿</a:t>
            </a:r>
            <a:r>
              <a:rPr lang="es-CO" sz="3500" b="1" dirty="0"/>
              <a:t>En que nos ha tenido jugando el Diablo?</a:t>
            </a:r>
            <a:r>
              <a:rPr lang="es-CO" dirty="0"/>
              <a:t> </a:t>
            </a:r>
            <a:endParaRPr lang="es-CO" dirty="0" smtClean="0"/>
          </a:p>
          <a:p>
            <a:pPr marL="0" indent="0" algn="ctr" fontAlgn="base">
              <a:buNone/>
            </a:pPr>
            <a:r>
              <a:rPr lang="es-CO" sz="3500" b="1" dirty="0" smtClean="0"/>
              <a:t>¿</a:t>
            </a:r>
            <a:r>
              <a:rPr lang="es-CO" sz="3500" b="1" dirty="0"/>
              <a:t>En que pruebas hemos caído? </a:t>
            </a:r>
            <a:endParaRPr lang="es-CO" sz="3500" b="1" dirty="0" smtClean="0"/>
          </a:p>
          <a:p>
            <a:pPr marL="0" indent="0" algn="ctr" fontAlgn="base">
              <a:buNone/>
            </a:pPr>
            <a:r>
              <a:rPr lang="es-CO" dirty="0" smtClean="0"/>
              <a:t>No </a:t>
            </a:r>
            <a:r>
              <a:rPr lang="es-CO" dirty="0"/>
              <a:t>debemos de estar preocupados en las cosas que nos abaten porque nuestra vida depende de Dios. La salida a nuestros problemas no esta en hacer desvelos y dar vueltas pensando como le vamos a hacer, todos los problemas lo resolverá el Dios del cielo. </a:t>
            </a:r>
            <a:endParaRPr lang="es-CO" dirty="0" smtClean="0"/>
          </a:p>
          <a:p>
            <a:pPr marL="0" indent="0" algn="ctr" fontAlgn="base">
              <a:buNone/>
            </a:pPr>
            <a:r>
              <a:rPr lang="es-CO" dirty="0" smtClean="0"/>
              <a:t>Entonces </a:t>
            </a:r>
            <a:r>
              <a:rPr lang="es-CO" dirty="0"/>
              <a:t>digamos a Dios que queremos honrar su nombre y aunque muriéramos en esto no importa porque Dios será glorificado.</a:t>
            </a:r>
          </a:p>
          <a:p>
            <a:pPr marL="0" indent="0" algn="ctr" fontAlgn="base">
              <a:buNone/>
            </a:pPr>
            <a:r>
              <a:rPr lang="es-CO" dirty="0" smtClean="0"/>
              <a:t>Mi oración es que tanto usted como yo, en medio de nuestras luchas, siempre exaltemos el nombre de Dios, y </a:t>
            </a:r>
            <a:r>
              <a:rPr lang="es-CO" dirty="0"/>
              <a:t>É</a:t>
            </a:r>
            <a:r>
              <a:rPr lang="es-CO" dirty="0" smtClean="0"/>
              <a:t>l nos exaltara cuando fuere tiempo. Amen.</a:t>
            </a:r>
          </a:p>
          <a:p>
            <a:pPr marL="0" indent="0" algn="ctr" fontAlgn="base">
              <a:buNone/>
            </a:pPr>
            <a:endParaRPr lang="es-CO" sz="3300" b="1" dirty="0" smtClean="0"/>
          </a:p>
          <a:p>
            <a:pPr marL="0" indent="0" algn="ctr" fontAlgn="base">
              <a:buNone/>
            </a:pPr>
            <a:r>
              <a:rPr lang="es-CO" sz="3300" b="1" dirty="0" smtClean="0"/>
              <a:t>No te olvides que Cristo viene pronto, prepárate, y comparta estos temas que contienen el mensaje de Salvación.</a:t>
            </a:r>
            <a:endParaRPr lang="es-CO" sz="3300" b="1" dirty="0"/>
          </a:p>
          <a:p>
            <a:endParaRPr lang="es-CO" dirty="0"/>
          </a:p>
        </p:txBody>
      </p:sp>
    </p:spTree>
    <p:extLst>
      <p:ext uri="{BB962C8B-B14F-4D97-AF65-F5344CB8AC3E}">
        <p14:creationId xmlns:p14="http://schemas.microsoft.com/office/powerpoint/2010/main" val="68372766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1046</TotalTime>
  <Words>2267</Words>
  <Application>Microsoft Office PowerPoint</Application>
  <PresentationFormat>Presentación en pantalla (4:3)</PresentationFormat>
  <Paragraphs>120</Paragraphs>
  <Slides>35</Slides>
  <Notes>0</Notes>
  <HiddenSlides>0</HiddenSlides>
  <MMClips>0</MMClips>
  <ScaleCrop>false</ScaleCrop>
  <HeadingPairs>
    <vt:vector size="4" baseType="variant">
      <vt:variant>
        <vt:lpstr>Tema</vt:lpstr>
      </vt:variant>
      <vt:variant>
        <vt:i4>1</vt:i4>
      </vt:variant>
      <vt:variant>
        <vt:lpstr>Títulos de diapositiva</vt:lpstr>
      </vt:variant>
      <vt:variant>
        <vt:i4>35</vt:i4>
      </vt:variant>
    </vt:vector>
  </HeadingPairs>
  <TitlesOfParts>
    <vt:vector size="36" baseType="lpstr">
      <vt:lpstr>Tema de Office</vt:lpstr>
      <vt:lpstr>Presentación de PowerPoint</vt:lpstr>
      <vt:lpstr>Presentación de PowerPoint</vt:lpstr>
      <vt:lpstr>Presentación de PowerPoint</vt:lpstr>
      <vt:lpstr>Presentación de PowerPoint</vt:lpstr>
      <vt:lpstr>Presentación de PowerPoint</vt:lpstr>
      <vt:lpstr>Introducción:</vt:lpstr>
      <vt:lpstr>Presentación de PowerPoint</vt:lpstr>
      <vt:lpstr>Presentación de PowerPoint</vt:lpstr>
      <vt:lpstr>Pensar en la gloria de Dios a pesar de las acusaciones</vt:lpstr>
      <vt:lpstr>Presentación de PowerPoint</vt:lpstr>
      <vt:lpstr>Presentación de PowerPoint</vt:lpstr>
      <vt:lpstr>Presentación de PowerPoint</vt:lpstr>
      <vt:lpstr>Presentación de PowerPoint</vt:lpstr>
      <vt:lpstr> El valor de honrar al Señor </vt:lpstr>
      <vt:lpstr>Presentación de PowerPoint</vt:lpstr>
      <vt:lpstr>Presentación de PowerPoint</vt:lpstr>
      <vt:lpstr>Presentación de PowerPoint</vt:lpstr>
      <vt:lpstr>Presentación de PowerPoint</vt:lpstr>
      <vt:lpstr>El honor de Dios está por encima de nuestro bienestar:</vt:lpstr>
      <vt:lpstr>Presentación de PowerPoint</vt:lpstr>
      <vt:lpstr>Presentación de PowerPoint</vt:lpstr>
      <vt:lpstr> La iglesia empeñada en servir a los hombres </vt:lpstr>
      <vt:lpstr>Presentación de PowerPoint</vt:lpstr>
      <vt:lpstr>Presentación de PowerPoint</vt:lpstr>
      <vt:lpstr> Nuestras acciones provocan que se ofenda el nombre del Señor </vt:lpstr>
      <vt:lpstr>Presentación de PowerPoint</vt:lpstr>
      <vt:lpstr>¿Qué haremos nosotros ante el avance del enemigo?</vt:lpstr>
      <vt:lpstr>Presentación de PowerPoint</vt:lpstr>
      <vt:lpstr>Cuando hablan mal de nosotros, no importa</vt:lpstr>
      <vt:lpstr>Presentación de PowerPoint</vt:lpstr>
      <vt:lpstr> ¿Cual es la fuente de  nuestra alegría? </vt:lpstr>
      <vt:lpstr>A el le toca crecer</vt:lpstr>
      <vt:lpstr>Presentación de PowerPoint</vt:lpstr>
      <vt:lpstr>CONCLUSIÓN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 NECESARIO QUE ÉL CREZCA</dc:title>
  <dc:creator>FAMILIA FIERRO CH</dc:creator>
  <cp:lastModifiedBy>FAMILIA FIERRO CH</cp:lastModifiedBy>
  <cp:revision>153</cp:revision>
  <dcterms:created xsi:type="dcterms:W3CDTF">2013-04-29T07:01:02Z</dcterms:created>
  <dcterms:modified xsi:type="dcterms:W3CDTF">2014-08-01T01:09:25Z</dcterms:modified>
</cp:coreProperties>
</file>